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Calibri" panose="020F0502020204030204" pitchFamily="34" charset="0"/>
      <p:regular r:id="rId48"/>
      <p:bold r:id="rId49"/>
      <p:italic r:id="rId50"/>
      <p:boldItalic r:id="rId51"/>
    </p:embeddedFont>
    <p:embeddedFont>
      <p:font typeface="Dream Avenue" panose="020B0604020202020204" charset="0"/>
      <p:regular r:id="rId52"/>
    </p:embeddedFont>
    <p:embeddedFont>
      <p:font typeface="Tenor Sans"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6" d="100"/>
          <a:sy n="66" d="100"/>
        </p:scale>
        <p:origin x="108" y="2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fedesoriano/stroke-prediction-dataset?page=2" TargetMode="Externa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00500"/>
            <a:ext cx="18288000" cy="18288000"/>
            <a:chOff x="0" y="0"/>
            <a:chExt cx="24384000" cy="24384000"/>
          </a:xfrm>
        </p:grpSpPr>
        <p:sp>
          <p:nvSpPr>
            <p:cNvPr id="3" name="Freeform 3"/>
            <p:cNvSpPr/>
            <p:nvPr/>
          </p:nvSpPr>
          <p:spPr>
            <a:xfrm>
              <a:off x="0" y="0"/>
              <a:ext cx="24384000" cy="24384000"/>
            </a:xfrm>
            <a:custGeom>
              <a:avLst/>
              <a:gdLst/>
              <a:ahLst/>
              <a:cxnLst/>
              <a:rect l="l" t="t" r="r" b="b"/>
              <a:pathLst>
                <a:path w="24384000" h="24384000">
                  <a:moveTo>
                    <a:pt x="0" y="0"/>
                  </a:moveTo>
                  <a:lnTo>
                    <a:pt x="24384000" y="0"/>
                  </a:lnTo>
                  <a:lnTo>
                    <a:pt x="24384000" y="24384000"/>
                  </a:lnTo>
                  <a:lnTo>
                    <a:pt x="0" y="24384000"/>
                  </a:lnTo>
                  <a:lnTo>
                    <a:pt x="0" y="0"/>
                  </a:lnTo>
                  <a:close/>
                </a:path>
              </a:pathLst>
            </a:custGeom>
            <a:blipFill>
              <a:blip r:embed="rId2">
                <a:alphaModFix amt="9799"/>
              </a:blip>
              <a:stretch>
                <a:fillRect/>
              </a:stretch>
            </a:blipFill>
          </p:spPr>
        </p:sp>
      </p:grpSp>
      <p:grpSp>
        <p:nvGrpSpPr>
          <p:cNvPr id="4" name="Group 4"/>
          <p:cNvGrpSpPr>
            <a:grpSpLocks noChangeAspect="1"/>
          </p:cNvGrpSpPr>
          <p:nvPr/>
        </p:nvGrpSpPr>
        <p:grpSpPr>
          <a:xfrm>
            <a:off x="0" y="0"/>
            <a:ext cx="7362825" cy="10287000"/>
            <a:chOff x="0" y="0"/>
            <a:chExt cx="9817100" cy="13716000"/>
          </a:xfrm>
        </p:grpSpPr>
        <p:sp>
          <p:nvSpPr>
            <p:cNvPr id="5" name="Freeform 5"/>
            <p:cNvSpPr/>
            <p:nvPr/>
          </p:nvSpPr>
          <p:spPr>
            <a:xfrm>
              <a:off x="0" y="0"/>
              <a:ext cx="9817100" cy="13716000"/>
            </a:xfrm>
            <a:custGeom>
              <a:avLst/>
              <a:gdLst/>
              <a:ahLst/>
              <a:cxnLst/>
              <a:rect l="l" t="t" r="r" b="b"/>
              <a:pathLst>
                <a:path w="9817100" h="13716000">
                  <a:moveTo>
                    <a:pt x="0" y="0"/>
                  </a:moveTo>
                  <a:lnTo>
                    <a:pt x="0" y="13716000"/>
                  </a:lnTo>
                  <a:lnTo>
                    <a:pt x="9817100" y="13716000"/>
                  </a:lnTo>
                  <a:lnTo>
                    <a:pt x="9817100" y="0"/>
                  </a:lnTo>
                  <a:close/>
                </a:path>
              </a:pathLst>
            </a:custGeom>
            <a:blipFill>
              <a:blip r:embed="rId3"/>
              <a:stretch>
                <a:fillRect l="-48462" t="-3216" r="-48432" b="-24"/>
              </a:stretch>
            </a:blip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896169" y="803796"/>
            <a:ext cx="723605" cy="723900"/>
          </a:xfrm>
          <a:prstGeom prst="rect">
            <a:avLst/>
          </a:prstGeom>
        </p:spPr>
      </p:pic>
      <p:sp>
        <p:nvSpPr>
          <p:cNvPr id="7" name="TextBox 7"/>
          <p:cNvSpPr txBox="1"/>
          <p:nvPr/>
        </p:nvSpPr>
        <p:spPr>
          <a:xfrm>
            <a:off x="8175460" y="2175958"/>
            <a:ext cx="7241600" cy="6585777"/>
          </a:xfrm>
          <a:prstGeom prst="rect">
            <a:avLst/>
          </a:prstGeom>
        </p:spPr>
        <p:txBody>
          <a:bodyPr lIns="0" tIns="0" rIns="0" bIns="0" rtlCol="0" anchor="t">
            <a:spAutoFit/>
          </a:bodyPr>
          <a:lstStyle/>
          <a:p>
            <a:pPr algn="l"/>
            <a:r>
              <a:rPr lang="en-US" sz="2799" dirty="0">
                <a:solidFill>
                  <a:srgbClr val="406D7D"/>
                </a:solidFill>
                <a:latin typeface="Tenor Sans"/>
              </a:rPr>
              <a:t>FINAL PROJECT PRESENTATION</a:t>
            </a:r>
          </a:p>
          <a:p>
            <a:pPr algn="l"/>
            <a:r>
              <a:rPr lang="en-US" sz="12399" dirty="0">
                <a:solidFill>
                  <a:srgbClr val="406D7D"/>
                </a:solidFill>
                <a:latin typeface="Dream Avenue"/>
              </a:rPr>
              <a:t>HOTEL BOOKING DEMAND</a:t>
            </a:r>
          </a:p>
          <a:p>
            <a:pPr algn="l"/>
            <a:r>
              <a:rPr lang="en-US" sz="2799" dirty="0">
                <a:solidFill>
                  <a:srgbClr val="406D7D"/>
                </a:solidFill>
                <a:latin typeface="Tenor Sans"/>
              </a:rPr>
              <a:t>GEDE SATYA DANANJAYA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890227" y="392287"/>
            <a:ext cx="7372350" cy="9591675"/>
            <a:chOff x="0" y="0"/>
            <a:chExt cx="9829800" cy="12788900"/>
          </a:xfrm>
        </p:grpSpPr>
        <p:sp>
          <p:nvSpPr>
            <p:cNvPr id="3" name="Freeform 3"/>
            <p:cNvSpPr/>
            <p:nvPr/>
          </p:nvSpPr>
          <p:spPr>
            <a:xfrm>
              <a:off x="0" y="0"/>
              <a:ext cx="9829800" cy="12788900"/>
            </a:xfrm>
            <a:custGeom>
              <a:avLst/>
              <a:gdLst/>
              <a:ahLst/>
              <a:cxnLst/>
              <a:rect l="l" t="t" r="r" b="b"/>
              <a:pathLst>
                <a:path w="9829800" h="12788900">
                  <a:moveTo>
                    <a:pt x="0" y="0"/>
                  </a:moveTo>
                  <a:lnTo>
                    <a:pt x="0" y="12788900"/>
                  </a:lnTo>
                  <a:lnTo>
                    <a:pt x="9829800" y="12788900"/>
                  </a:lnTo>
                  <a:lnTo>
                    <a:pt x="9829800" y="0"/>
                  </a:lnTo>
                  <a:close/>
                </a:path>
              </a:pathLst>
            </a:custGeom>
            <a:blipFill>
              <a:blip r:embed="rId2"/>
              <a:stretch>
                <a:fillRect r="-2583"/>
              </a:stretch>
            </a:blipFill>
          </p:spPr>
        </p:sp>
      </p:grpSp>
      <p:sp>
        <p:nvSpPr>
          <p:cNvPr id="4" name="TextBox 4"/>
          <p:cNvSpPr txBox="1"/>
          <p:nvPr/>
        </p:nvSpPr>
        <p:spPr>
          <a:xfrm>
            <a:off x="1477985" y="2548757"/>
            <a:ext cx="4345991" cy="191475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5" name="TextBox 5"/>
          <p:cNvSpPr txBox="1"/>
          <p:nvPr/>
        </p:nvSpPr>
        <p:spPr>
          <a:xfrm>
            <a:off x="1477985" y="4570438"/>
            <a:ext cx="7004352" cy="3690537"/>
          </a:xfrm>
          <a:prstGeom prst="rect">
            <a:avLst/>
          </a:prstGeom>
        </p:spPr>
        <p:txBody>
          <a:bodyPr lIns="0" tIns="0" rIns="0" bIns="0" rtlCol="0" anchor="t">
            <a:spAutoFit/>
          </a:bodyPr>
          <a:lstStyle/>
          <a:p>
            <a:pPr algn="l">
              <a:lnSpc>
                <a:spcPts val="4876"/>
              </a:lnSpc>
            </a:pPr>
            <a:r>
              <a:rPr lang="en-US" sz="3299">
                <a:solidFill>
                  <a:srgbClr val="000000"/>
                </a:solidFill>
                <a:latin typeface="Tenor Sans"/>
              </a:rPr>
              <a:t>We already have function to determine corelation with df.coor. By default, df.corr() uses Pearson correlation coefficient, which measures the linear relationship between numerical variables.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75899" y="1028700"/>
            <a:ext cx="15336202" cy="9258300"/>
            <a:chOff x="0" y="0"/>
            <a:chExt cx="22720300" cy="13716000"/>
          </a:xfrm>
        </p:grpSpPr>
        <p:sp>
          <p:nvSpPr>
            <p:cNvPr id="3" name="Freeform 3"/>
            <p:cNvSpPr/>
            <p:nvPr/>
          </p:nvSpPr>
          <p:spPr>
            <a:xfrm>
              <a:off x="0" y="0"/>
              <a:ext cx="22720300" cy="13716000"/>
            </a:xfrm>
            <a:custGeom>
              <a:avLst/>
              <a:gdLst/>
              <a:ahLst/>
              <a:cxnLst/>
              <a:rect l="l" t="t" r="r" b="b"/>
              <a:pathLst>
                <a:path w="22720300" h="13716000">
                  <a:moveTo>
                    <a:pt x="0" y="0"/>
                  </a:moveTo>
                  <a:lnTo>
                    <a:pt x="0" y="13716000"/>
                  </a:lnTo>
                  <a:lnTo>
                    <a:pt x="22720300" y="13716000"/>
                  </a:lnTo>
                  <a:lnTo>
                    <a:pt x="22720300" y="0"/>
                  </a:lnTo>
                  <a:close/>
                </a:path>
              </a:pathLst>
            </a:custGeom>
            <a:blipFill>
              <a:blip r:embed="rId2"/>
              <a:stretch>
                <a:fillRect/>
              </a:stretch>
            </a:blipFill>
          </p:spPr>
        </p:sp>
      </p:grpSp>
      <p:sp>
        <p:nvSpPr>
          <p:cNvPr id="4" name="TextBox 4"/>
          <p:cNvSpPr txBox="1"/>
          <p:nvPr/>
        </p:nvSpPr>
        <p:spPr>
          <a:xfrm>
            <a:off x="4460847" y="-161925"/>
            <a:ext cx="10099866" cy="1377850"/>
          </a:xfrm>
          <a:prstGeom prst="rect">
            <a:avLst/>
          </a:prstGeom>
        </p:spPr>
        <p:txBody>
          <a:bodyPr lIns="0" tIns="0" rIns="0" bIns="0" rtlCol="0" anchor="t">
            <a:spAutoFit/>
          </a:bodyPr>
          <a:lstStyle/>
          <a:p>
            <a:pPr algn="l">
              <a:lnSpc>
                <a:spcPts val="11199"/>
              </a:lnSpc>
            </a:pPr>
            <a:r>
              <a:rPr lang="en-US" sz="7999">
                <a:solidFill>
                  <a:srgbClr val="000000"/>
                </a:solidFill>
                <a:latin typeface="Dream Avenue"/>
              </a:rPr>
              <a:t>Heatmap Corelation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2099358" y="1699270"/>
            <a:ext cx="9761677" cy="2397052"/>
          </a:xfrm>
          <a:prstGeom prst="rect">
            <a:avLst/>
          </a:prstGeom>
        </p:spPr>
        <p:txBody>
          <a:bodyPr lIns="0" tIns="0" rIns="0" bIns="0" rtlCol="0" anchor="t">
            <a:spAutoFit/>
          </a:bodyPr>
          <a:lstStyle/>
          <a:p>
            <a:pPr algn="just">
              <a:lnSpc>
                <a:spcPts val="9599"/>
              </a:lnSpc>
            </a:pPr>
            <a:r>
              <a:rPr lang="en-US" sz="7999">
                <a:solidFill>
                  <a:srgbClr val="000000"/>
                </a:solidFill>
                <a:latin typeface="Dream Avenue"/>
              </a:rPr>
              <a:t>DATA ANALYSIS AND EXPLORATION</a:t>
            </a:r>
          </a:p>
        </p:txBody>
      </p:sp>
      <p:sp>
        <p:nvSpPr>
          <p:cNvPr id="3" name="TextBox 3"/>
          <p:cNvSpPr txBox="1"/>
          <p:nvPr/>
        </p:nvSpPr>
        <p:spPr>
          <a:xfrm>
            <a:off x="2099358" y="4001071"/>
            <a:ext cx="14186468" cy="5234316"/>
          </a:xfrm>
          <a:prstGeom prst="rect">
            <a:avLst/>
          </a:prstGeom>
        </p:spPr>
        <p:txBody>
          <a:bodyPr lIns="0" tIns="0" rIns="0" bIns="0" rtlCol="0" anchor="t">
            <a:spAutoFit/>
          </a:bodyPr>
          <a:lstStyle/>
          <a:p>
            <a:pPr marL="604416" lvl="1" indent="-302208" algn="just">
              <a:lnSpc>
                <a:spcPts val="4140"/>
              </a:lnSpc>
              <a:buFont typeface="Arial"/>
              <a:buChar char="•"/>
            </a:pPr>
            <a:r>
              <a:rPr lang="en-US" sz="2799" spc="2">
                <a:solidFill>
                  <a:srgbClr val="000000"/>
                </a:solidFill>
                <a:latin typeface="Tenor Sans"/>
              </a:rPr>
              <a:t>The feature that most impacts cancellation prediction is </a:t>
            </a:r>
            <a:r>
              <a:rPr lang="en-US" sz="2799" spc="2">
                <a:solidFill>
                  <a:srgbClr val="D32727"/>
                </a:solidFill>
                <a:latin typeface="Tenor Sans"/>
              </a:rPr>
              <a:t>reservation status</a:t>
            </a:r>
            <a:r>
              <a:rPr lang="en-US" sz="2799" spc="2">
                <a:solidFill>
                  <a:srgbClr val="000000"/>
                </a:solidFill>
                <a:latin typeface="Tenor Sans"/>
              </a:rPr>
              <a:t>. We could remove this column to see if other features have a significant impact on cancellation prediction.</a:t>
            </a:r>
          </a:p>
          <a:p>
            <a:pPr marL="604416" lvl="1" indent="-302208" algn="just">
              <a:lnSpc>
                <a:spcPts val="4140"/>
              </a:lnSpc>
              <a:buFont typeface="Arial"/>
              <a:buChar char="•"/>
            </a:pPr>
            <a:r>
              <a:rPr lang="en-US" sz="2799" spc="2">
                <a:solidFill>
                  <a:srgbClr val="000000"/>
                </a:solidFill>
                <a:latin typeface="Tenor Sans"/>
              </a:rPr>
              <a:t>We should remove the columns </a:t>
            </a:r>
            <a:r>
              <a:rPr lang="en-US" sz="2799" spc="2">
                <a:solidFill>
                  <a:srgbClr val="EE5325"/>
                </a:solidFill>
                <a:latin typeface="Tenor Sans"/>
              </a:rPr>
              <a:t>arrival date week number</a:t>
            </a:r>
            <a:r>
              <a:rPr lang="en-US" sz="2799" spc="2">
                <a:solidFill>
                  <a:srgbClr val="000000"/>
                </a:solidFill>
                <a:latin typeface="Tenor Sans"/>
              </a:rPr>
              <a:t>, </a:t>
            </a:r>
            <a:r>
              <a:rPr lang="en-US" sz="2799" spc="2">
                <a:solidFill>
                  <a:srgbClr val="EE5325"/>
                </a:solidFill>
                <a:latin typeface="Tenor Sans"/>
              </a:rPr>
              <a:t>stays in weekend night</a:t>
            </a:r>
            <a:r>
              <a:rPr lang="en-US" sz="2799" spc="2">
                <a:solidFill>
                  <a:srgbClr val="000000"/>
                </a:solidFill>
                <a:latin typeface="Tenor Sans"/>
              </a:rPr>
              <a:t>, and arrival date day of month since they have low importance in predicting cancellations.</a:t>
            </a:r>
          </a:p>
          <a:p>
            <a:pPr marL="604416" lvl="1" indent="-302208" algn="just">
              <a:lnSpc>
                <a:spcPts val="4140"/>
              </a:lnSpc>
              <a:buFont typeface="Arial"/>
              <a:buChar char="•"/>
            </a:pPr>
            <a:r>
              <a:rPr lang="en-US" sz="2799" spc="2">
                <a:solidFill>
                  <a:srgbClr val="000000"/>
                </a:solidFill>
                <a:latin typeface="Tenor Sans"/>
              </a:rPr>
              <a:t>In the multiple correlation heatmap, we will remove </a:t>
            </a:r>
            <a:r>
              <a:rPr lang="en-US" sz="2799" spc="2">
                <a:solidFill>
                  <a:srgbClr val="EE5325"/>
                </a:solidFill>
                <a:latin typeface="Tenor Sans"/>
              </a:rPr>
              <a:t>distribution channel</a:t>
            </a:r>
            <a:r>
              <a:rPr lang="en-US" sz="2799" spc="2">
                <a:solidFill>
                  <a:srgbClr val="000000"/>
                </a:solidFill>
                <a:latin typeface="Tenor Sans"/>
              </a:rPr>
              <a:t> and </a:t>
            </a:r>
            <a:r>
              <a:rPr lang="en-US" sz="2799" spc="2">
                <a:solidFill>
                  <a:srgbClr val="EE5325"/>
                </a:solidFill>
                <a:latin typeface="Tenor Sans"/>
              </a:rPr>
              <a:t>assigned room type</a:t>
            </a:r>
            <a:r>
              <a:rPr lang="en-US" sz="2799" spc="2">
                <a:solidFill>
                  <a:srgbClr val="000000"/>
                </a:solidFill>
                <a:latin typeface="Tenor Sans"/>
              </a:rPr>
              <a:t> because they are highly correlated with </a:t>
            </a:r>
            <a:r>
              <a:rPr lang="en-US" sz="2799" spc="2">
                <a:solidFill>
                  <a:srgbClr val="FF3131"/>
                </a:solidFill>
                <a:latin typeface="Tenor Sans"/>
              </a:rPr>
              <a:t>market segment</a:t>
            </a:r>
            <a:r>
              <a:rPr lang="en-US" sz="2799" spc="2">
                <a:solidFill>
                  <a:srgbClr val="000000"/>
                </a:solidFill>
                <a:latin typeface="Tenor Sans"/>
              </a:rPr>
              <a:t>, and </a:t>
            </a:r>
            <a:r>
              <a:rPr lang="en-US" sz="2799" spc="2">
                <a:solidFill>
                  <a:srgbClr val="FF3131"/>
                </a:solidFill>
                <a:latin typeface="Tenor Sans"/>
              </a:rPr>
              <a:t>reserved room</a:t>
            </a:r>
            <a:r>
              <a:rPr lang="en-US" sz="2799" spc="2">
                <a:solidFill>
                  <a:srgbClr val="000000"/>
                </a:solidFill>
                <a:latin typeface="Tenor Sans"/>
              </a:rPr>
              <a:t> type to reduce the risk of overfitting the model.</a:t>
            </a:r>
          </a:p>
          <a:p>
            <a:pPr algn="just">
              <a:lnSpc>
                <a:spcPts val="4140"/>
              </a:lnSpc>
            </a:pPr>
            <a:endParaRPr lang="en-US" sz="2799" spc="2">
              <a:solidFill>
                <a:srgbClr val="000000"/>
              </a:solidFill>
              <a:latin typeface="Tenor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516091" y="2551805"/>
            <a:ext cx="11239500" cy="5848350"/>
            <a:chOff x="0" y="0"/>
            <a:chExt cx="14986000" cy="7797800"/>
          </a:xfrm>
        </p:grpSpPr>
        <p:sp>
          <p:nvSpPr>
            <p:cNvPr id="3" name="Freeform 3"/>
            <p:cNvSpPr/>
            <p:nvPr/>
          </p:nvSpPr>
          <p:spPr>
            <a:xfrm>
              <a:off x="0" y="0"/>
              <a:ext cx="14986000" cy="7797800"/>
            </a:xfrm>
            <a:custGeom>
              <a:avLst/>
              <a:gdLst/>
              <a:ahLst/>
              <a:cxnLst/>
              <a:rect l="l" t="t" r="r" b="b"/>
              <a:pathLst>
                <a:path w="14986000" h="7797800">
                  <a:moveTo>
                    <a:pt x="0" y="0"/>
                  </a:moveTo>
                  <a:lnTo>
                    <a:pt x="0" y="7797800"/>
                  </a:lnTo>
                  <a:lnTo>
                    <a:pt x="14986000" y="7797800"/>
                  </a:lnTo>
                  <a:lnTo>
                    <a:pt x="14986000" y="0"/>
                  </a:lnTo>
                  <a:close/>
                </a:path>
              </a:pathLst>
            </a:custGeom>
            <a:blipFill>
              <a:blip r:embed="rId2"/>
              <a:stretch>
                <a:fillRect l="-293" r="-299"/>
              </a:stretch>
            </a:blipFill>
          </p:spPr>
        </p:sp>
      </p:grpSp>
      <p:sp>
        <p:nvSpPr>
          <p:cNvPr id="4" name="TextBox 4"/>
          <p:cNvSpPr txBox="1"/>
          <p:nvPr/>
        </p:nvSpPr>
        <p:spPr>
          <a:xfrm>
            <a:off x="1477985" y="2674144"/>
            <a:ext cx="4345991" cy="191475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5" name="TextBox 5"/>
          <p:cNvSpPr txBox="1"/>
          <p:nvPr/>
        </p:nvSpPr>
        <p:spPr>
          <a:xfrm>
            <a:off x="1477985" y="4586392"/>
            <a:ext cx="4326474" cy="621297"/>
          </a:xfrm>
          <a:prstGeom prst="rect">
            <a:avLst/>
          </a:prstGeom>
        </p:spPr>
        <p:txBody>
          <a:bodyPr lIns="0" tIns="0" rIns="0" bIns="0" rtlCol="0" anchor="t">
            <a:spAutoFit/>
          </a:bodyPr>
          <a:lstStyle/>
          <a:p>
            <a:pPr algn="l">
              <a:lnSpc>
                <a:spcPts val="5038"/>
              </a:lnSpc>
            </a:pPr>
            <a:r>
              <a:rPr lang="en-US" sz="3599">
                <a:solidFill>
                  <a:srgbClr val="000000"/>
                </a:solidFill>
                <a:latin typeface="Tenor Sans"/>
              </a:rPr>
              <a:t>Feature Importance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944443" y="5886276"/>
            <a:ext cx="4791794" cy="1726913"/>
          </a:xfrm>
          <a:prstGeom prst="rect">
            <a:avLst/>
          </a:prstGeom>
        </p:spPr>
      </p:pic>
      <p:sp>
        <p:nvSpPr>
          <p:cNvPr id="3" name="TextBox 3"/>
          <p:cNvSpPr txBox="1"/>
          <p:nvPr/>
        </p:nvSpPr>
        <p:spPr>
          <a:xfrm>
            <a:off x="504756" y="866775"/>
            <a:ext cx="13838777" cy="2796963"/>
          </a:xfrm>
          <a:prstGeom prst="rect">
            <a:avLst/>
          </a:prstGeom>
        </p:spPr>
        <p:txBody>
          <a:bodyPr lIns="0" tIns="0" rIns="0" bIns="0" rtlCol="0" anchor="t">
            <a:spAutoFit/>
          </a:bodyPr>
          <a:lstStyle/>
          <a:p>
            <a:pPr algn="l">
              <a:lnSpc>
                <a:spcPts val="11199"/>
              </a:lnSpc>
            </a:pPr>
            <a:r>
              <a:rPr lang="en-US" sz="7999">
                <a:solidFill>
                  <a:srgbClr val="000000"/>
                </a:solidFill>
                <a:latin typeface="Dream Avenue"/>
              </a:rPr>
              <a:t>DATA ANALYSIS AND EXPLORATION</a:t>
            </a:r>
          </a:p>
        </p:txBody>
      </p:sp>
      <p:sp>
        <p:nvSpPr>
          <p:cNvPr id="4" name="TextBox 4"/>
          <p:cNvSpPr txBox="1"/>
          <p:nvPr/>
        </p:nvSpPr>
        <p:spPr>
          <a:xfrm>
            <a:off x="310292" y="3587538"/>
            <a:ext cx="12399746" cy="6988722"/>
          </a:xfrm>
          <a:prstGeom prst="rect">
            <a:avLst/>
          </a:prstGeom>
        </p:spPr>
        <p:txBody>
          <a:bodyPr lIns="0" tIns="0" rIns="0" bIns="0" rtlCol="0" anchor="t">
            <a:spAutoFit/>
          </a:bodyPr>
          <a:lstStyle/>
          <a:p>
            <a:pPr algn="l">
              <a:lnSpc>
                <a:spcPts val="3682"/>
              </a:lnSpc>
            </a:pPr>
            <a:r>
              <a:rPr lang="en-US" sz="2499">
                <a:solidFill>
                  <a:srgbClr val="000000"/>
                </a:solidFill>
                <a:latin typeface="Tenor Sans"/>
              </a:rPr>
              <a:t>Cancellation Rate and Feature Importance</a:t>
            </a:r>
          </a:p>
          <a:p>
            <a:pPr marL="539698" lvl="1" indent="-269849" algn="l">
              <a:lnSpc>
                <a:spcPts val="3682"/>
              </a:lnSpc>
              <a:buFont typeface="Arial"/>
              <a:buChar char="•"/>
            </a:pPr>
            <a:r>
              <a:rPr lang="en-US" sz="2499">
                <a:solidFill>
                  <a:srgbClr val="000000"/>
                </a:solidFill>
                <a:latin typeface="Tenor Sans"/>
              </a:rPr>
              <a:t>The cancellation rate for the dataset is 37.07%.</a:t>
            </a:r>
          </a:p>
          <a:p>
            <a:pPr marL="539698" lvl="1" indent="-269849" algn="l">
              <a:lnSpc>
                <a:spcPts val="3682"/>
              </a:lnSpc>
              <a:buFont typeface="Arial"/>
              <a:buChar char="•"/>
            </a:pPr>
            <a:r>
              <a:rPr lang="en-US" sz="2499">
                <a:solidFill>
                  <a:srgbClr val="000000"/>
                </a:solidFill>
                <a:latin typeface="Tenor Sans"/>
              </a:rPr>
              <a:t>To identify the features that have the greatest impact on cancellations, we trained a model and calculated the feature importance scores. The top five features, in order of importance, are:</a:t>
            </a:r>
          </a:p>
          <a:p>
            <a:pPr marL="1079395" lvl="2" indent="-359798" algn="l">
              <a:lnSpc>
                <a:spcPts val="3682"/>
              </a:lnSpc>
              <a:buFont typeface="Arial"/>
              <a:buChar char="•"/>
            </a:pPr>
            <a:r>
              <a:rPr lang="en-US" sz="2499">
                <a:solidFill>
                  <a:srgbClr val="000000"/>
                </a:solidFill>
                <a:latin typeface="Tenor Sans"/>
              </a:rPr>
              <a:t>lead time</a:t>
            </a:r>
          </a:p>
          <a:p>
            <a:pPr marL="1079395" lvl="2" indent="-359798" algn="l">
              <a:lnSpc>
                <a:spcPts val="3682"/>
              </a:lnSpc>
              <a:buFont typeface="Arial"/>
              <a:buChar char="•"/>
            </a:pPr>
            <a:r>
              <a:rPr lang="en-US" sz="2499">
                <a:solidFill>
                  <a:srgbClr val="000000"/>
                </a:solidFill>
                <a:latin typeface="Tenor Sans"/>
              </a:rPr>
              <a:t>country </a:t>
            </a:r>
          </a:p>
          <a:p>
            <a:pPr marL="1079395" lvl="2" indent="-359798" algn="l">
              <a:lnSpc>
                <a:spcPts val="3682"/>
              </a:lnSpc>
              <a:buFont typeface="Arial"/>
              <a:buChar char="•"/>
            </a:pPr>
            <a:r>
              <a:rPr lang="en-US" sz="2499">
                <a:solidFill>
                  <a:srgbClr val="000000"/>
                </a:solidFill>
                <a:latin typeface="Tenor Sans"/>
              </a:rPr>
              <a:t>reservation month </a:t>
            </a:r>
          </a:p>
          <a:p>
            <a:pPr marL="1079395" lvl="2" indent="-359798" algn="l">
              <a:lnSpc>
                <a:spcPts val="3682"/>
              </a:lnSpc>
              <a:buFont typeface="Arial"/>
              <a:buChar char="•"/>
            </a:pPr>
            <a:r>
              <a:rPr lang="en-US" sz="2499">
                <a:solidFill>
                  <a:srgbClr val="000000"/>
                </a:solidFill>
                <a:latin typeface="Tenor Sans"/>
              </a:rPr>
              <a:t>deposit type </a:t>
            </a:r>
          </a:p>
          <a:p>
            <a:pPr marL="1079395" lvl="2" indent="-359798" algn="l">
              <a:lnSpc>
                <a:spcPts val="3682"/>
              </a:lnSpc>
              <a:buFont typeface="Arial"/>
              <a:buChar char="•"/>
            </a:pPr>
            <a:r>
              <a:rPr lang="en-US" sz="2499">
                <a:solidFill>
                  <a:srgbClr val="000000"/>
                </a:solidFill>
                <a:latin typeface="Tenor Sans"/>
              </a:rPr>
              <a:t>arrival date month </a:t>
            </a:r>
          </a:p>
          <a:p>
            <a:pPr marL="539698" lvl="1" indent="-269849" algn="l">
              <a:lnSpc>
                <a:spcPts val="3682"/>
              </a:lnSpc>
              <a:buFont typeface="Arial"/>
              <a:buChar char="•"/>
            </a:pPr>
            <a:r>
              <a:rPr lang="en-US" sz="2499">
                <a:solidFill>
                  <a:srgbClr val="000000"/>
                </a:solidFill>
                <a:latin typeface="Tenor Sans"/>
              </a:rPr>
              <a:t>We can see that the feature "lead time" has the greatest impact on cancellations, followed by "country " and "reservation month". These features can help us identify customers who are at a higher risk of cancelling, and take proactive measures to prevent cancellations.</a:t>
            </a:r>
          </a:p>
          <a:p>
            <a:pPr algn="l">
              <a:lnSpc>
                <a:spcPts val="3682"/>
              </a:lnSpc>
            </a:pPr>
            <a:endParaRPr lang="en-US" sz="2499">
              <a:solidFill>
                <a:srgbClr val="000000"/>
              </a:solidFill>
              <a:latin typeface="Tenor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2550" y="3407807"/>
            <a:ext cx="104775" cy="104775"/>
          </a:xfrm>
          <a:prstGeom prst="rect">
            <a:avLst/>
          </a:prstGeom>
        </p:spPr>
      </p:pic>
      <p:sp>
        <p:nvSpPr>
          <p:cNvPr id="5" name="TextBox 5"/>
          <p:cNvSpPr txBox="1"/>
          <p:nvPr/>
        </p:nvSpPr>
        <p:spPr>
          <a:xfrm>
            <a:off x="1028700" y="1151049"/>
            <a:ext cx="4345991" cy="191475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6" name="TextBox 6"/>
          <p:cNvSpPr txBox="1"/>
          <p:nvPr/>
        </p:nvSpPr>
        <p:spPr>
          <a:xfrm>
            <a:off x="1028700" y="3152889"/>
            <a:ext cx="7217073" cy="3718578"/>
          </a:xfrm>
          <a:prstGeom prst="rect">
            <a:avLst/>
          </a:prstGeom>
        </p:spPr>
        <p:txBody>
          <a:bodyPr lIns="0" tIns="0" rIns="0" bIns="0" rtlCol="0" anchor="t">
            <a:spAutoFit/>
          </a:bodyPr>
          <a:lstStyle/>
          <a:p>
            <a:pPr algn="ctr">
              <a:lnSpc>
                <a:spcPts val="4271"/>
              </a:lnSpc>
            </a:pPr>
            <a:r>
              <a:rPr lang="en-US" sz="2899">
                <a:solidFill>
                  <a:srgbClr val="000000"/>
                </a:solidFill>
                <a:latin typeface="Tenor Sans"/>
              </a:rPr>
              <a:t>Where does the guest come from?</a:t>
            </a:r>
          </a:p>
          <a:p>
            <a:pPr algn="just">
              <a:lnSpc>
                <a:spcPts val="4271"/>
              </a:lnSpc>
            </a:pPr>
            <a:r>
              <a:rPr lang="en-US" sz="2899" spc="37">
                <a:solidFill>
                  <a:srgbClr val="000000"/>
                </a:solidFill>
                <a:latin typeface="Tenor Sans"/>
              </a:rPr>
              <a:t>The top 5 countries that visited our hotels are Portugal, the UK, France, Spain, and Germany, according to the pie chart. This means that</a:t>
            </a:r>
            <a:r>
              <a:rPr lang="en-US" sz="2899" spc="37">
                <a:solidFill>
                  <a:srgbClr val="D32727"/>
                </a:solidFill>
                <a:latin typeface="Tenor Sans"/>
              </a:rPr>
              <a:t> most of our guests come from these countries in Europe.</a:t>
            </a:r>
          </a:p>
        </p:txBody>
      </p:sp>
      <p:pic>
        <p:nvPicPr>
          <p:cNvPr id="1026" name="Picture 2">
            <a:extLst>
              <a:ext uri="{FF2B5EF4-FFF2-40B4-BE49-F238E27FC236}">
                <a16:creationId xmlns:a16="http://schemas.microsoft.com/office/drawing/2014/main" id="{2AEDE4EB-E068-EDF2-7997-54B3612F6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9753" y="2223154"/>
            <a:ext cx="7217073" cy="52063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800975" y="1180174"/>
            <a:ext cx="9458325" cy="7239000"/>
            <a:chOff x="0" y="0"/>
            <a:chExt cx="12611100" cy="9652000"/>
          </a:xfrm>
        </p:grpSpPr>
        <p:sp>
          <p:nvSpPr>
            <p:cNvPr id="3" name="Freeform 3"/>
            <p:cNvSpPr/>
            <p:nvPr/>
          </p:nvSpPr>
          <p:spPr>
            <a:xfrm>
              <a:off x="0" y="0"/>
              <a:ext cx="12611100" cy="9652000"/>
            </a:xfrm>
            <a:custGeom>
              <a:avLst/>
              <a:gdLst/>
              <a:ahLst/>
              <a:cxnLst/>
              <a:rect l="l" t="t" r="r" b="b"/>
              <a:pathLst>
                <a:path w="12611100" h="9652000">
                  <a:moveTo>
                    <a:pt x="0" y="0"/>
                  </a:moveTo>
                  <a:lnTo>
                    <a:pt x="0" y="9652000"/>
                  </a:lnTo>
                  <a:lnTo>
                    <a:pt x="12611100" y="9652000"/>
                  </a:lnTo>
                  <a:lnTo>
                    <a:pt x="12611100" y="0"/>
                  </a:lnTo>
                  <a:close/>
                </a:path>
              </a:pathLst>
            </a:custGeom>
            <a:blipFill>
              <a:blip r:embed="rId2"/>
              <a:stretch>
                <a:fillRect t="-1503" b="-75"/>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2075" y="3415427"/>
            <a:ext cx="114300" cy="114300"/>
          </a:xfrm>
          <a:prstGeom prst="rect">
            <a:avLst/>
          </a:prstGeom>
        </p:spPr>
      </p:pic>
      <p:sp>
        <p:nvSpPr>
          <p:cNvPr id="5" name="TextBox 5"/>
          <p:cNvSpPr txBox="1"/>
          <p:nvPr/>
        </p:nvSpPr>
        <p:spPr>
          <a:xfrm>
            <a:off x="1028700" y="1151039"/>
            <a:ext cx="4345991" cy="191475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6" name="TextBox 6"/>
          <p:cNvSpPr txBox="1"/>
          <p:nvPr/>
        </p:nvSpPr>
        <p:spPr>
          <a:xfrm>
            <a:off x="1028700" y="3158233"/>
            <a:ext cx="6506956" cy="4784901"/>
          </a:xfrm>
          <a:prstGeom prst="rect">
            <a:avLst/>
          </a:prstGeom>
        </p:spPr>
        <p:txBody>
          <a:bodyPr lIns="0" tIns="0" rIns="0" bIns="0" rtlCol="0" anchor="t">
            <a:spAutoFit/>
          </a:bodyPr>
          <a:lstStyle/>
          <a:p>
            <a:pPr algn="ctr">
              <a:lnSpc>
                <a:spcPts val="4273"/>
              </a:lnSpc>
            </a:pPr>
            <a:r>
              <a:rPr lang="en-US" sz="2899">
                <a:solidFill>
                  <a:srgbClr val="000000"/>
                </a:solidFill>
                <a:latin typeface="Tenor Sans"/>
              </a:rPr>
              <a:t>Number of guests per month</a:t>
            </a:r>
          </a:p>
          <a:p>
            <a:pPr algn="just">
              <a:lnSpc>
                <a:spcPts val="4273"/>
              </a:lnSpc>
            </a:pPr>
            <a:r>
              <a:rPr lang="en-US" sz="2899" spc="14">
                <a:solidFill>
                  <a:srgbClr val="000000"/>
                </a:solidFill>
                <a:latin typeface="Tenor Sans"/>
              </a:rPr>
              <a:t>Based on the table, we can see that the </a:t>
            </a:r>
            <a:r>
              <a:rPr lang="en-US" sz="2899" spc="14">
                <a:solidFill>
                  <a:srgbClr val="D32727"/>
                </a:solidFill>
                <a:latin typeface="Tenor Sans"/>
              </a:rPr>
              <a:t>busiest months for customers are August, July, May, October, April, June, and September.</a:t>
            </a:r>
            <a:r>
              <a:rPr lang="en-US" sz="2899" spc="14">
                <a:solidFill>
                  <a:srgbClr val="000000"/>
                </a:solidFill>
                <a:latin typeface="Tenor Sans"/>
              </a:rPr>
              <a:t> These months fall in the middle of the year and </a:t>
            </a:r>
            <a:r>
              <a:rPr lang="en-US" sz="2899" spc="14">
                <a:solidFill>
                  <a:srgbClr val="D32727"/>
                </a:solidFill>
                <a:latin typeface="Tenor Sans"/>
              </a:rPr>
              <a:t>coincide with the summer season in Europe</a:t>
            </a:r>
            <a:r>
              <a:rPr lang="en-US" sz="2899" spc="14">
                <a:solidFill>
                  <a:srgbClr val="000000"/>
                </a:solidFill>
                <a:latin typeface="Tenor Sans"/>
              </a:rPr>
              <a:t>, when many people take holidays.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2099358" y="1546870"/>
            <a:ext cx="6353470" cy="1330252"/>
          </a:xfrm>
          <a:prstGeom prst="rect">
            <a:avLst/>
          </a:prstGeom>
        </p:spPr>
        <p:txBody>
          <a:bodyPr lIns="0" tIns="0" rIns="0" bIns="0" rtlCol="0" anchor="t">
            <a:spAutoFit/>
          </a:bodyPr>
          <a:lstStyle/>
          <a:p>
            <a:pPr algn="l">
              <a:lnSpc>
                <a:spcPts val="11199"/>
              </a:lnSpc>
            </a:pPr>
            <a:r>
              <a:rPr lang="en-US" sz="7999">
                <a:solidFill>
                  <a:srgbClr val="000000"/>
                </a:solidFill>
                <a:latin typeface="Dream Avenue"/>
              </a:rPr>
              <a:t>SUGGESTION</a:t>
            </a:r>
          </a:p>
        </p:txBody>
      </p:sp>
      <p:sp>
        <p:nvSpPr>
          <p:cNvPr id="3" name="TextBox 3"/>
          <p:cNvSpPr txBox="1"/>
          <p:nvPr/>
        </p:nvSpPr>
        <p:spPr>
          <a:xfrm>
            <a:off x="2379755" y="4024132"/>
            <a:ext cx="13825271" cy="2753105"/>
          </a:xfrm>
          <a:prstGeom prst="rect">
            <a:avLst/>
          </a:prstGeom>
        </p:spPr>
        <p:txBody>
          <a:bodyPr lIns="0" tIns="0" rIns="0" bIns="0" rtlCol="0" anchor="t">
            <a:spAutoFit/>
          </a:bodyPr>
          <a:lstStyle/>
          <a:p>
            <a:pPr marL="647645" lvl="1" indent="-323822" algn="l">
              <a:lnSpc>
                <a:spcPts val="4418"/>
              </a:lnSpc>
              <a:buFont typeface="Arial"/>
              <a:buChar char="•"/>
            </a:pPr>
            <a:r>
              <a:rPr lang="en-US" sz="2999" spc="2">
                <a:solidFill>
                  <a:srgbClr val="D32727"/>
                </a:solidFill>
                <a:latin typeface="Tenor Sans"/>
              </a:rPr>
              <a:t>Offer attractive packages and discounts</a:t>
            </a:r>
            <a:r>
              <a:rPr lang="en-US" sz="2999" spc="2">
                <a:solidFill>
                  <a:srgbClr val="000000"/>
                </a:solidFill>
                <a:latin typeface="Tenor Sans"/>
              </a:rPr>
              <a:t>: Offer special packages and deals to guests during the low season to incentivize them to travel.</a:t>
            </a:r>
          </a:p>
          <a:p>
            <a:pPr marL="647645" lvl="1" indent="-323822" algn="l">
              <a:lnSpc>
                <a:spcPts val="4418"/>
              </a:lnSpc>
              <a:buFont typeface="Arial"/>
              <a:buChar char="•"/>
            </a:pPr>
            <a:r>
              <a:rPr lang="en-US" sz="2999">
                <a:solidFill>
                  <a:srgbClr val="D32727"/>
                </a:solidFill>
                <a:latin typeface="Tenor Sans"/>
              </a:rPr>
              <a:t>Promote the destination</a:t>
            </a:r>
            <a:r>
              <a:rPr lang="en-US" sz="2999">
                <a:solidFill>
                  <a:srgbClr val="000000"/>
                </a:solidFill>
                <a:latin typeface="Tenor Sans"/>
              </a:rPr>
              <a:t>: Highlight the unique qualities of the destination, such as cultural events, outdoor activities, or local cuisine, to entice guests to visit.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543800" y="1562100"/>
            <a:ext cx="10163175" cy="6800850"/>
            <a:chOff x="0" y="0"/>
            <a:chExt cx="13550900" cy="9067800"/>
          </a:xfrm>
        </p:grpSpPr>
        <p:sp>
          <p:nvSpPr>
            <p:cNvPr id="3" name="Freeform 3"/>
            <p:cNvSpPr/>
            <p:nvPr/>
          </p:nvSpPr>
          <p:spPr>
            <a:xfrm>
              <a:off x="0" y="0"/>
              <a:ext cx="13550900" cy="9067800"/>
            </a:xfrm>
            <a:custGeom>
              <a:avLst/>
              <a:gdLst/>
              <a:ahLst/>
              <a:cxnLst/>
              <a:rect l="l" t="t" r="r" b="b"/>
              <a:pathLst>
                <a:path w="13550900" h="9067800">
                  <a:moveTo>
                    <a:pt x="0" y="0"/>
                  </a:moveTo>
                  <a:lnTo>
                    <a:pt x="0" y="9067800"/>
                  </a:lnTo>
                  <a:lnTo>
                    <a:pt x="13550900" y="9067800"/>
                  </a:lnTo>
                  <a:lnTo>
                    <a:pt x="13550900" y="0"/>
                  </a:lnTo>
                  <a:close/>
                </a:path>
              </a:pathLst>
            </a:custGeom>
            <a:blipFill>
              <a:blip r:embed="rId2"/>
              <a:stretch>
                <a:fillRect/>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2075" y="3415427"/>
            <a:ext cx="114300" cy="114300"/>
          </a:xfrm>
          <a:prstGeom prst="rect">
            <a:avLst/>
          </a:prstGeom>
        </p:spPr>
      </p:pic>
      <p:sp>
        <p:nvSpPr>
          <p:cNvPr id="5" name="TextBox 5"/>
          <p:cNvSpPr txBox="1"/>
          <p:nvPr/>
        </p:nvSpPr>
        <p:spPr>
          <a:xfrm>
            <a:off x="1028700" y="1151049"/>
            <a:ext cx="4345991" cy="191475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6" name="TextBox 6"/>
          <p:cNvSpPr txBox="1"/>
          <p:nvPr/>
        </p:nvSpPr>
        <p:spPr>
          <a:xfrm>
            <a:off x="1028700" y="3158233"/>
            <a:ext cx="6334135" cy="4251560"/>
          </a:xfrm>
          <a:prstGeom prst="rect">
            <a:avLst/>
          </a:prstGeom>
        </p:spPr>
        <p:txBody>
          <a:bodyPr lIns="0" tIns="0" rIns="0" bIns="0" rtlCol="0" anchor="t">
            <a:spAutoFit/>
          </a:bodyPr>
          <a:lstStyle/>
          <a:p>
            <a:pPr algn="ctr">
              <a:lnSpc>
                <a:spcPts val="4273"/>
              </a:lnSpc>
            </a:pPr>
            <a:r>
              <a:rPr lang="en-US" sz="2899">
                <a:solidFill>
                  <a:srgbClr val="000000"/>
                </a:solidFill>
                <a:latin typeface="Tenor Sans"/>
              </a:rPr>
              <a:t>Total night spends by guests</a:t>
            </a:r>
          </a:p>
          <a:p>
            <a:pPr algn="just">
              <a:lnSpc>
                <a:spcPts val="4273"/>
              </a:lnSpc>
            </a:pPr>
            <a:r>
              <a:rPr lang="en-US" sz="2899">
                <a:solidFill>
                  <a:srgbClr val="000000"/>
                </a:solidFill>
                <a:latin typeface="Tenor Sans"/>
              </a:rPr>
              <a:t>In this bar plot we can see that </a:t>
            </a:r>
            <a:r>
              <a:rPr lang="en-US" sz="2899">
                <a:solidFill>
                  <a:srgbClr val="D32727"/>
                </a:solidFill>
                <a:latin typeface="Tenor Sans"/>
              </a:rPr>
              <a:t>most of the customers use city hotels compared to resort hotels</a:t>
            </a:r>
            <a:r>
              <a:rPr lang="en-US" sz="2899">
                <a:solidFill>
                  <a:srgbClr val="000000"/>
                </a:solidFill>
                <a:latin typeface="Tenor Sans"/>
              </a:rPr>
              <a:t> and the average customer books hotels for a period of 1-14 days with peak bookings for resort hotels for 1 day and city hotels for 3 days.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2099358" y="1546870"/>
            <a:ext cx="6353470" cy="1330252"/>
          </a:xfrm>
          <a:prstGeom prst="rect">
            <a:avLst/>
          </a:prstGeom>
        </p:spPr>
        <p:txBody>
          <a:bodyPr lIns="0" tIns="0" rIns="0" bIns="0" rtlCol="0" anchor="t">
            <a:spAutoFit/>
          </a:bodyPr>
          <a:lstStyle/>
          <a:p>
            <a:pPr algn="l">
              <a:lnSpc>
                <a:spcPts val="11199"/>
              </a:lnSpc>
            </a:pPr>
            <a:r>
              <a:rPr lang="en-US" sz="7999">
                <a:solidFill>
                  <a:srgbClr val="000000"/>
                </a:solidFill>
                <a:latin typeface="Dream Avenue"/>
              </a:rPr>
              <a:t>SUGGESTION</a:t>
            </a:r>
          </a:p>
        </p:txBody>
      </p:sp>
      <p:sp>
        <p:nvSpPr>
          <p:cNvPr id="3" name="TextBox 3"/>
          <p:cNvSpPr txBox="1"/>
          <p:nvPr/>
        </p:nvSpPr>
        <p:spPr>
          <a:xfrm>
            <a:off x="2379755" y="4024132"/>
            <a:ext cx="13534758" cy="2753097"/>
          </a:xfrm>
          <a:prstGeom prst="rect">
            <a:avLst/>
          </a:prstGeom>
        </p:spPr>
        <p:txBody>
          <a:bodyPr lIns="0" tIns="0" rIns="0" bIns="0" rtlCol="0" anchor="t">
            <a:spAutoFit/>
          </a:bodyPr>
          <a:lstStyle/>
          <a:p>
            <a:pPr marL="647700" lvl="1" indent="-323850">
              <a:lnSpc>
                <a:spcPts val="4419"/>
              </a:lnSpc>
              <a:buFont typeface="Arial"/>
              <a:buChar char="•"/>
            </a:pPr>
            <a:r>
              <a:rPr lang="en-US" sz="3000">
                <a:solidFill>
                  <a:srgbClr val="D32727"/>
                </a:solidFill>
                <a:latin typeface="Tenor Sans"/>
              </a:rPr>
              <a:t>Offer special deals to guests</a:t>
            </a:r>
            <a:r>
              <a:rPr lang="en-US" sz="3000">
                <a:solidFill>
                  <a:srgbClr val="000000"/>
                </a:solidFill>
                <a:latin typeface="Tenor Sans"/>
              </a:rPr>
              <a:t> who book a longer stay to make it more attractive for them to stay longer.</a:t>
            </a:r>
          </a:p>
          <a:p>
            <a:pPr marL="647700" lvl="1" indent="-323850" algn="l">
              <a:lnSpc>
                <a:spcPts val="4419"/>
              </a:lnSpc>
              <a:buFont typeface="Arial"/>
              <a:buChar char="•"/>
            </a:pPr>
            <a:r>
              <a:rPr lang="en-US" sz="3000">
                <a:solidFill>
                  <a:srgbClr val="D32727"/>
                </a:solidFill>
                <a:latin typeface="Tenor Sans"/>
              </a:rPr>
              <a:t>Improve the guest experience</a:t>
            </a:r>
            <a:r>
              <a:rPr lang="en-US" sz="3000">
                <a:solidFill>
                  <a:srgbClr val="000000"/>
                </a:solidFill>
                <a:latin typeface="Tenor Sans"/>
              </a:rPr>
              <a:t> by upgrading amenities, adding new services, or providing personalized service. This can lead to guests coming back again and again.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2103749" y="2163108"/>
            <a:ext cx="4671003" cy="2440229"/>
          </a:xfrm>
          <a:prstGeom prst="rect">
            <a:avLst/>
          </a:prstGeom>
        </p:spPr>
        <p:txBody>
          <a:bodyPr lIns="0" tIns="0" rIns="0" bIns="0" rtlCol="0" anchor="t">
            <a:spAutoFit/>
          </a:bodyPr>
          <a:lstStyle/>
          <a:p>
            <a:pPr algn="just">
              <a:lnSpc>
                <a:spcPts val="9599"/>
              </a:lnSpc>
            </a:pPr>
            <a:r>
              <a:rPr lang="en-US" sz="7999">
                <a:solidFill>
                  <a:srgbClr val="000000"/>
                </a:solidFill>
                <a:latin typeface="Tenor Sans"/>
              </a:rPr>
              <a:t>Table Of Contents</a:t>
            </a:r>
          </a:p>
        </p:txBody>
      </p:sp>
      <p:sp>
        <p:nvSpPr>
          <p:cNvPr id="3" name="TextBox 3"/>
          <p:cNvSpPr txBox="1"/>
          <p:nvPr/>
        </p:nvSpPr>
        <p:spPr>
          <a:xfrm>
            <a:off x="9402547" y="1886883"/>
            <a:ext cx="7856753" cy="7475957"/>
          </a:xfrm>
          <a:prstGeom prst="rect">
            <a:avLst/>
          </a:prstGeom>
        </p:spPr>
        <p:txBody>
          <a:bodyPr lIns="0" tIns="0" rIns="0" bIns="0" rtlCol="0" anchor="t">
            <a:spAutoFit/>
          </a:bodyPr>
          <a:lstStyle/>
          <a:p>
            <a:pPr marL="797157" lvl="1" indent="-398578">
              <a:lnSpc>
                <a:spcPts val="7351"/>
              </a:lnSpc>
              <a:buFont typeface="Arial"/>
              <a:buChar char="•"/>
            </a:pPr>
            <a:r>
              <a:rPr lang="en-US" sz="3692" dirty="0">
                <a:solidFill>
                  <a:srgbClr val="000000"/>
                </a:solidFill>
                <a:latin typeface="Tenor Sans"/>
              </a:rPr>
              <a:t>Business Background &amp; Objective</a:t>
            </a:r>
          </a:p>
          <a:p>
            <a:pPr marL="797157" lvl="1" indent="-398578">
              <a:lnSpc>
                <a:spcPts val="7351"/>
              </a:lnSpc>
              <a:buFont typeface="Arial"/>
              <a:buChar char="•"/>
            </a:pPr>
            <a:r>
              <a:rPr lang="en-US" sz="3692" dirty="0">
                <a:solidFill>
                  <a:srgbClr val="000000"/>
                </a:solidFill>
                <a:latin typeface="Tenor Sans"/>
              </a:rPr>
              <a:t>Data Preparation</a:t>
            </a:r>
          </a:p>
          <a:p>
            <a:pPr marL="797157" lvl="1" indent="-398578">
              <a:lnSpc>
                <a:spcPts val="7351"/>
              </a:lnSpc>
              <a:buFont typeface="Arial"/>
              <a:buChar char="•"/>
            </a:pPr>
            <a:r>
              <a:rPr lang="en-US" sz="3692" dirty="0">
                <a:solidFill>
                  <a:srgbClr val="000000"/>
                </a:solidFill>
                <a:latin typeface="Tenor Sans"/>
              </a:rPr>
              <a:t>Data analysis &amp; exploration</a:t>
            </a:r>
          </a:p>
          <a:p>
            <a:pPr marL="797157" lvl="1" indent="-398578">
              <a:lnSpc>
                <a:spcPts val="7351"/>
              </a:lnSpc>
              <a:buFont typeface="Arial"/>
              <a:buChar char="•"/>
            </a:pPr>
            <a:r>
              <a:rPr lang="en-US" sz="3692" dirty="0">
                <a:solidFill>
                  <a:srgbClr val="000000"/>
                </a:solidFill>
                <a:latin typeface="Tenor Sans"/>
              </a:rPr>
              <a:t>Performance metrics</a:t>
            </a:r>
          </a:p>
          <a:p>
            <a:pPr marL="797157" lvl="1" indent="-398578">
              <a:lnSpc>
                <a:spcPts val="7351"/>
              </a:lnSpc>
              <a:buFont typeface="Arial"/>
              <a:buChar char="•"/>
            </a:pPr>
            <a:r>
              <a:rPr lang="en-US" sz="3692" dirty="0">
                <a:solidFill>
                  <a:srgbClr val="000000"/>
                </a:solidFill>
                <a:latin typeface="Tenor Sans"/>
              </a:rPr>
              <a:t>Modelling</a:t>
            </a:r>
          </a:p>
          <a:p>
            <a:pPr marL="797157" lvl="1" indent="-398578">
              <a:lnSpc>
                <a:spcPts val="7351"/>
              </a:lnSpc>
              <a:buFont typeface="Arial"/>
              <a:buChar char="•"/>
            </a:pPr>
            <a:r>
              <a:rPr lang="en-US" sz="3692" dirty="0">
                <a:solidFill>
                  <a:srgbClr val="000000"/>
                </a:solidFill>
                <a:latin typeface="Tenor Sans"/>
              </a:rPr>
              <a:t>Conclusion &amp; Business Impact </a:t>
            </a:r>
          </a:p>
          <a:p>
            <a:pPr algn="l">
              <a:lnSpc>
                <a:spcPts val="7351"/>
              </a:lnSpc>
            </a:pPr>
            <a:endParaRPr lang="en-US" sz="3692" dirty="0">
              <a:solidFill>
                <a:srgbClr val="000000"/>
              </a:solidFill>
              <a:latin typeface="Tenor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633021" y="1958102"/>
            <a:ext cx="10172700" cy="6734175"/>
            <a:chOff x="0" y="0"/>
            <a:chExt cx="13563600" cy="8978900"/>
          </a:xfrm>
        </p:grpSpPr>
        <p:sp>
          <p:nvSpPr>
            <p:cNvPr id="3" name="Freeform 3"/>
            <p:cNvSpPr/>
            <p:nvPr/>
          </p:nvSpPr>
          <p:spPr>
            <a:xfrm>
              <a:off x="0" y="0"/>
              <a:ext cx="13563600" cy="8978900"/>
            </a:xfrm>
            <a:custGeom>
              <a:avLst/>
              <a:gdLst/>
              <a:ahLst/>
              <a:cxnLst/>
              <a:rect l="l" t="t" r="r" b="b"/>
              <a:pathLst>
                <a:path w="13563600" h="8978900">
                  <a:moveTo>
                    <a:pt x="0" y="0"/>
                  </a:moveTo>
                  <a:lnTo>
                    <a:pt x="0" y="8978900"/>
                  </a:lnTo>
                  <a:lnTo>
                    <a:pt x="13563600" y="8978900"/>
                  </a:lnTo>
                  <a:lnTo>
                    <a:pt x="13563600" y="0"/>
                  </a:lnTo>
                  <a:close/>
                </a:path>
              </a:pathLst>
            </a:custGeom>
            <a:blipFill>
              <a:blip r:embed="rId2"/>
              <a:stretch>
                <a:fillRect/>
              </a:stretch>
            </a:blipFill>
          </p:spPr>
        </p:sp>
      </p:grpSp>
      <p:sp>
        <p:nvSpPr>
          <p:cNvPr id="4" name="TextBox 4"/>
          <p:cNvSpPr txBox="1"/>
          <p:nvPr/>
        </p:nvSpPr>
        <p:spPr>
          <a:xfrm>
            <a:off x="1028700" y="1151049"/>
            <a:ext cx="4345991" cy="191475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5" name="TextBox 5"/>
          <p:cNvSpPr txBox="1"/>
          <p:nvPr/>
        </p:nvSpPr>
        <p:spPr>
          <a:xfrm>
            <a:off x="1028700" y="3177702"/>
            <a:ext cx="6331839" cy="5514575"/>
          </a:xfrm>
          <a:prstGeom prst="rect">
            <a:avLst/>
          </a:prstGeom>
        </p:spPr>
        <p:txBody>
          <a:bodyPr lIns="0" tIns="0" rIns="0" bIns="0" rtlCol="0" anchor="t">
            <a:spAutoFit/>
          </a:bodyPr>
          <a:lstStyle/>
          <a:p>
            <a:pPr marL="647700" lvl="1" indent="-323850" algn="l">
              <a:lnSpc>
                <a:spcPts val="4422"/>
              </a:lnSpc>
              <a:buFont typeface="Arial"/>
              <a:buChar char="•"/>
            </a:pPr>
            <a:r>
              <a:rPr lang="en-US" sz="3000">
                <a:solidFill>
                  <a:srgbClr val="000000"/>
                </a:solidFill>
                <a:latin typeface="Tenor Sans"/>
              </a:rPr>
              <a:t>Price per month</a:t>
            </a:r>
          </a:p>
          <a:p>
            <a:pPr algn="just">
              <a:lnSpc>
                <a:spcPts val="4422"/>
              </a:lnSpc>
            </a:pPr>
            <a:r>
              <a:rPr lang="en-US" sz="3000" spc="65">
                <a:solidFill>
                  <a:srgbClr val="000000"/>
                </a:solidFill>
                <a:latin typeface="Tenor Sans"/>
              </a:rPr>
              <a:t>The graph shows that the price per month increased in January and kept rising until May. There was a big increase from June to September, and then it started to decrease from October to November. The price went up again from November to December.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2099358" y="1546860"/>
            <a:ext cx="6353470" cy="1330252"/>
          </a:xfrm>
          <a:prstGeom prst="rect">
            <a:avLst/>
          </a:prstGeom>
        </p:spPr>
        <p:txBody>
          <a:bodyPr lIns="0" tIns="0" rIns="0" bIns="0" rtlCol="0" anchor="t">
            <a:spAutoFit/>
          </a:bodyPr>
          <a:lstStyle/>
          <a:p>
            <a:pPr algn="l">
              <a:lnSpc>
                <a:spcPts val="11199"/>
              </a:lnSpc>
            </a:pPr>
            <a:r>
              <a:rPr lang="en-US" sz="7999">
                <a:solidFill>
                  <a:srgbClr val="000000"/>
                </a:solidFill>
                <a:latin typeface="Dream Avenue"/>
              </a:rPr>
              <a:t>SUGGESTION</a:t>
            </a:r>
          </a:p>
        </p:txBody>
      </p:sp>
      <p:sp>
        <p:nvSpPr>
          <p:cNvPr id="3" name="TextBox 3"/>
          <p:cNvSpPr txBox="1"/>
          <p:nvPr/>
        </p:nvSpPr>
        <p:spPr>
          <a:xfrm>
            <a:off x="2099358" y="4024132"/>
            <a:ext cx="13838777" cy="3857849"/>
          </a:xfrm>
          <a:prstGeom prst="rect">
            <a:avLst/>
          </a:prstGeom>
        </p:spPr>
        <p:txBody>
          <a:bodyPr lIns="0" tIns="0" rIns="0" bIns="0" rtlCol="0" anchor="t">
            <a:spAutoFit/>
          </a:bodyPr>
          <a:lstStyle/>
          <a:p>
            <a:pPr algn="l">
              <a:lnSpc>
                <a:spcPts val="4418"/>
              </a:lnSpc>
            </a:pPr>
            <a:r>
              <a:rPr lang="en-US" sz="2999">
                <a:solidFill>
                  <a:srgbClr val="000000"/>
                </a:solidFill>
                <a:latin typeface="Tenor Sans"/>
              </a:rPr>
              <a:t>Here are some pricing strategies to consider during peak season:</a:t>
            </a:r>
          </a:p>
          <a:p>
            <a:pPr marL="647645" lvl="1" indent="-323822" algn="l">
              <a:lnSpc>
                <a:spcPts val="4418"/>
              </a:lnSpc>
              <a:buFont typeface="Arial"/>
              <a:buChar char="•"/>
            </a:pPr>
            <a:r>
              <a:rPr lang="en-US" sz="2999">
                <a:solidFill>
                  <a:srgbClr val="D32727"/>
                </a:solidFill>
                <a:latin typeface="Tenor Sans"/>
              </a:rPr>
              <a:t>Dynamic Pricing</a:t>
            </a:r>
            <a:r>
              <a:rPr lang="en-US" sz="2999">
                <a:solidFill>
                  <a:srgbClr val="000000"/>
                </a:solidFill>
                <a:latin typeface="Tenor Sans"/>
              </a:rPr>
              <a:t>: Adjust prices based on real-time demand to maximize revenue.</a:t>
            </a:r>
          </a:p>
          <a:p>
            <a:pPr marL="647645" lvl="1" indent="-323822" algn="l">
              <a:lnSpc>
                <a:spcPts val="4418"/>
              </a:lnSpc>
              <a:buFont typeface="Arial"/>
              <a:buChar char="•"/>
            </a:pPr>
            <a:r>
              <a:rPr lang="en-US" sz="2999">
                <a:solidFill>
                  <a:srgbClr val="D32727"/>
                </a:solidFill>
                <a:latin typeface="Tenor Sans"/>
              </a:rPr>
              <a:t>Price Discrimination</a:t>
            </a:r>
            <a:r>
              <a:rPr lang="en-US" sz="2999">
                <a:solidFill>
                  <a:srgbClr val="000000"/>
                </a:solidFill>
                <a:latin typeface="Tenor Sans"/>
              </a:rPr>
              <a:t>: Charge different prices to different customers based on factors such as booking lead time, room type, or length of stay.</a:t>
            </a:r>
          </a:p>
          <a:p>
            <a:pPr algn="l">
              <a:lnSpc>
                <a:spcPts val="4418"/>
              </a:lnSpc>
            </a:pPr>
            <a:endParaRPr lang="en-US" sz="2999">
              <a:solidFill>
                <a:srgbClr val="000000"/>
              </a:solidFill>
              <a:latin typeface="Tenor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772533" y="1445943"/>
            <a:ext cx="9896475" cy="7391400"/>
            <a:chOff x="0" y="0"/>
            <a:chExt cx="13195300" cy="9855200"/>
          </a:xfrm>
        </p:grpSpPr>
        <p:sp>
          <p:nvSpPr>
            <p:cNvPr id="3" name="Freeform 3"/>
            <p:cNvSpPr/>
            <p:nvPr/>
          </p:nvSpPr>
          <p:spPr>
            <a:xfrm>
              <a:off x="0" y="0"/>
              <a:ext cx="13195300" cy="9855200"/>
            </a:xfrm>
            <a:custGeom>
              <a:avLst/>
              <a:gdLst/>
              <a:ahLst/>
              <a:cxnLst/>
              <a:rect l="l" t="t" r="r" b="b"/>
              <a:pathLst>
                <a:path w="13195300" h="9855200">
                  <a:moveTo>
                    <a:pt x="0" y="0"/>
                  </a:moveTo>
                  <a:lnTo>
                    <a:pt x="0" y="9855200"/>
                  </a:lnTo>
                  <a:lnTo>
                    <a:pt x="13195300" y="9855200"/>
                  </a:lnTo>
                  <a:lnTo>
                    <a:pt x="13195300" y="0"/>
                  </a:lnTo>
                  <a:close/>
                </a:path>
              </a:pathLst>
            </a:custGeom>
            <a:blipFill>
              <a:blip r:embed="rId2"/>
              <a:stretch>
                <a:fillRect/>
              </a:stretch>
            </a:blipFill>
          </p:spPr>
        </p:sp>
      </p:grpSp>
      <p:sp>
        <p:nvSpPr>
          <p:cNvPr id="4" name="TextBox 4"/>
          <p:cNvSpPr txBox="1"/>
          <p:nvPr/>
        </p:nvSpPr>
        <p:spPr>
          <a:xfrm>
            <a:off x="1028700" y="1151049"/>
            <a:ext cx="4345991" cy="191475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5" name="TextBox 5"/>
          <p:cNvSpPr txBox="1"/>
          <p:nvPr/>
        </p:nvSpPr>
        <p:spPr>
          <a:xfrm>
            <a:off x="1028700" y="3195819"/>
            <a:ext cx="6333887" cy="4251560"/>
          </a:xfrm>
          <a:prstGeom prst="rect">
            <a:avLst/>
          </a:prstGeom>
        </p:spPr>
        <p:txBody>
          <a:bodyPr lIns="0" tIns="0" rIns="0" bIns="0" rtlCol="0" anchor="t">
            <a:spAutoFit/>
          </a:bodyPr>
          <a:lstStyle/>
          <a:p>
            <a:pPr marL="626002" lvl="1" indent="-313001" algn="l">
              <a:lnSpc>
                <a:spcPts val="4273"/>
              </a:lnSpc>
              <a:buFont typeface="Arial"/>
              <a:buChar char="•"/>
            </a:pPr>
            <a:r>
              <a:rPr lang="en-US" sz="2899">
                <a:solidFill>
                  <a:srgbClr val="000000"/>
                </a:solidFill>
                <a:latin typeface="Tenor Sans"/>
              </a:rPr>
              <a:t>Cancelation per month</a:t>
            </a:r>
          </a:p>
          <a:p>
            <a:pPr algn="just">
              <a:lnSpc>
                <a:spcPts val="4273"/>
              </a:lnSpc>
            </a:pPr>
            <a:r>
              <a:rPr lang="en-US" sz="2899">
                <a:solidFill>
                  <a:srgbClr val="D32727"/>
                </a:solidFill>
                <a:latin typeface="Tenor Sans"/>
              </a:rPr>
              <a:t>Most cancellations occur at city hotels compared to resort hotels</a:t>
            </a:r>
            <a:r>
              <a:rPr lang="en-US" sz="2899">
                <a:solidFill>
                  <a:srgbClr val="000000"/>
                </a:solidFill>
                <a:latin typeface="Tenor Sans"/>
              </a:rPr>
              <a:t>, city hotels have an average cancellation rate of up to 40% and resort hotels have a fluctuating cancellation rate, increasing in summer and decreasing in winter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2099358" y="1546870"/>
            <a:ext cx="6353470" cy="1330252"/>
          </a:xfrm>
          <a:prstGeom prst="rect">
            <a:avLst/>
          </a:prstGeom>
        </p:spPr>
        <p:txBody>
          <a:bodyPr lIns="0" tIns="0" rIns="0" bIns="0" rtlCol="0" anchor="t">
            <a:spAutoFit/>
          </a:bodyPr>
          <a:lstStyle/>
          <a:p>
            <a:pPr algn="l">
              <a:lnSpc>
                <a:spcPts val="11199"/>
              </a:lnSpc>
            </a:pPr>
            <a:r>
              <a:rPr lang="en-US" sz="7999">
                <a:solidFill>
                  <a:srgbClr val="000000"/>
                </a:solidFill>
                <a:latin typeface="Dream Avenue"/>
              </a:rPr>
              <a:t>SUGGESTION</a:t>
            </a:r>
          </a:p>
        </p:txBody>
      </p:sp>
      <p:sp>
        <p:nvSpPr>
          <p:cNvPr id="3" name="TextBox 3"/>
          <p:cNvSpPr txBox="1"/>
          <p:nvPr/>
        </p:nvSpPr>
        <p:spPr>
          <a:xfrm>
            <a:off x="2379755" y="4024132"/>
            <a:ext cx="13457958" cy="2753105"/>
          </a:xfrm>
          <a:prstGeom prst="rect">
            <a:avLst/>
          </a:prstGeom>
        </p:spPr>
        <p:txBody>
          <a:bodyPr lIns="0" tIns="0" rIns="0" bIns="0" rtlCol="0" anchor="t">
            <a:spAutoFit/>
          </a:bodyPr>
          <a:lstStyle/>
          <a:p>
            <a:pPr algn="just">
              <a:lnSpc>
                <a:spcPts val="4418"/>
              </a:lnSpc>
            </a:pPr>
            <a:r>
              <a:rPr lang="en-US" sz="2999">
                <a:solidFill>
                  <a:srgbClr val="000000"/>
                </a:solidFill>
                <a:latin typeface="Tenor Sans"/>
              </a:rPr>
              <a:t>To reduce the risk of cancellations, </a:t>
            </a:r>
            <a:r>
              <a:rPr lang="en-US" sz="2999">
                <a:solidFill>
                  <a:srgbClr val="D32727"/>
                </a:solidFill>
                <a:latin typeface="Tenor Sans"/>
              </a:rPr>
              <a:t>hotels can offer flexible cancellation policies</a:t>
            </a:r>
            <a:r>
              <a:rPr lang="en-US" sz="2999">
                <a:solidFill>
                  <a:srgbClr val="000000"/>
                </a:solidFill>
                <a:latin typeface="Tenor Sans"/>
              </a:rPr>
              <a:t>. For example, they can allow cancellations up to a certain number of days before check-in. If a cancellation does occur, hotels can offer alternative solutions such as a voucher for a future stay, to encourage the guest to reschedule rather than cancel.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4" name="TextBox 4"/>
          <p:cNvSpPr txBox="1"/>
          <p:nvPr/>
        </p:nvSpPr>
        <p:spPr>
          <a:xfrm>
            <a:off x="1028700" y="1151049"/>
            <a:ext cx="4345991" cy="191475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5" name="TextBox 5"/>
          <p:cNvSpPr txBox="1"/>
          <p:nvPr/>
        </p:nvSpPr>
        <p:spPr>
          <a:xfrm>
            <a:off x="1028700" y="3236829"/>
            <a:ext cx="6331039" cy="2651535"/>
          </a:xfrm>
          <a:prstGeom prst="rect">
            <a:avLst/>
          </a:prstGeom>
        </p:spPr>
        <p:txBody>
          <a:bodyPr lIns="0" tIns="0" rIns="0" bIns="0" rtlCol="0" anchor="t">
            <a:spAutoFit/>
          </a:bodyPr>
          <a:lstStyle/>
          <a:p>
            <a:pPr marL="626002" lvl="1" indent="-313001" algn="just">
              <a:lnSpc>
                <a:spcPts val="4273"/>
              </a:lnSpc>
              <a:buFont typeface="Arial"/>
              <a:buChar char="•"/>
            </a:pPr>
            <a:r>
              <a:rPr lang="en-US" sz="2899">
                <a:solidFill>
                  <a:srgbClr val="000000"/>
                </a:solidFill>
                <a:latin typeface="Tenor Sans"/>
              </a:rPr>
              <a:t>Bookings by market segment</a:t>
            </a:r>
          </a:p>
          <a:p>
            <a:pPr algn="just">
              <a:lnSpc>
                <a:spcPts val="4273"/>
              </a:lnSpc>
            </a:pPr>
            <a:r>
              <a:rPr lang="en-US" sz="2899">
                <a:solidFill>
                  <a:srgbClr val="000000"/>
                </a:solidFill>
                <a:latin typeface="Tenor Sans"/>
              </a:rPr>
              <a:t>From the following pie chart, </a:t>
            </a:r>
            <a:r>
              <a:rPr lang="en-US" sz="2899">
                <a:solidFill>
                  <a:srgbClr val="D32727"/>
                </a:solidFill>
                <a:latin typeface="Tenor Sans"/>
              </a:rPr>
              <a:t>online bookings are mostly made by Tour Agency</a:t>
            </a:r>
            <a:r>
              <a:rPr lang="en-US" sz="2899">
                <a:solidFill>
                  <a:srgbClr val="000000"/>
                </a:solidFill>
                <a:latin typeface="Tenor Sans"/>
              </a:rPr>
              <a:t>, followed by offline bookings and group bookings.</a:t>
            </a:r>
          </a:p>
        </p:txBody>
      </p:sp>
      <p:pic>
        <p:nvPicPr>
          <p:cNvPr id="2052" name="Picture 4">
            <a:extLst>
              <a:ext uri="{FF2B5EF4-FFF2-40B4-BE49-F238E27FC236}">
                <a16:creationId xmlns:a16="http://schemas.microsoft.com/office/drawing/2014/main" id="{F51E1DFC-3DC2-F518-8E0F-B669944FA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2759059"/>
            <a:ext cx="7620000" cy="6258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2145611"/>
            <a:ext cx="8115300" cy="6362700"/>
            <a:chOff x="0" y="0"/>
            <a:chExt cx="10820400" cy="8483600"/>
          </a:xfrm>
        </p:grpSpPr>
        <p:sp>
          <p:nvSpPr>
            <p:cNvPr id="3" name="Freeform 3"/>
            <p:cNvSpPr/>
            <p:nvPr/>
          </p:nvSpPr>
          <p:spPr>
            <a:xfrm>
              <a:off x="0" y="0"/>
              <a:ext cx="10820400" cy="8483600"/>
            </a:xfrm>
            <a:custGeom>
              <a:avLst/>
              <a:gdLst/>
              <a:ahLst/>
              <a:cxnLst/>
              <a:rect l="l" t="t" r="r" b="b"/>
              <a:pathLst>
                <a:path w="10820400" h="8483600">
                  <a:moveTo>
                    <a:pt x="0" y="0"/>
                  </a:moveTo>
                  <a:lnTo>
                    <a:pt x="0" y="8483600"/>
                  </a:lnTo>
                  <a:lnTo>
                    <a:pt x="10820400" y="8483600"/>
                  </a:lnTo>
                  <a:lnTo>
                    <a:pt x="10820400" y="0"/>
                  </a:lnTo>
                  <a:close/>
                </a:path>
              </a:pathLst>
            </a:custGeom>
            <a:blipFill>
              <a:blip r:embed="rId2"/>
              <a:stretch>
                <a:fillRect/>
              </a:stretch>
            </a:blipFill>
          </p:spPr>
        </p:sp>
      </p:grpSp>
      <p:sp>
        <p:nvSpPr>
          <p:cNvPr id="4" name="TextBox 4"/>
          <p:cNvSpPr txBox="1"/>
          <p:nvPr/>
        </p:nvSpPr>
        <p:spPr>
          <a:xfrm>
            <a:off x="1028700" y="1151049"/>
            <a:ext cx="4345991" cy="191475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5" name="TextBox 5"/>
          <p:cNvSpPr txBox="1"/>
          <p:nvPr/>
        </p:nvSpPr>
        <p:spPr>
          <a:xfrm>
            <a:off x="1028700" y="3423041"/>
            <a:ext cx="6333353" cy="5318243"/>
          </a:xfrm>
          <a:prstGeom prst="rect">
            <a:avLst/>
          </a:prstGeom>
        </p:spPr>
        <p:txBody>
          <a:bodyPr lIns="0" tIns="0" rIns="0" bIns="0" rtlCol="0" anchor="t">
            <a:spAutoFit/>
          </a:bodyPr>
          <a:lstStyle/>
          <a:p>
            <a:pPr marL="626002" lvl="1" indent="-313001" algn="just">
              <a:lnSpc>
                <a:spcPts val="4273"/>
              </a:lnSpc>
              <a:buFont typeface="Arial"/>
              <a:buChar char="•"/>
            </a:pPr>
            <a:r>
              <a:rPr lang="en-US" sz="2899" spc="17">
                <a:solidFill>
                  <a:srgbClr val="000000"/>
                </a:solidFill>
                <a:latin typeface="Tenor Sans"/>
              </a:rPr>
              <a:t>How do deposit types influence</a:t>
            </a:r>
          </a:p>
          <a:p>
            <a:pPr algn="just">
              <a:lnSpc>
                <a:spcPts val="4273"/>
              </a:lnSpc>
            </a:pPr>
            <a:r>
              <a:rPr lang="en-US" sz="2899">
                <a:solidFill>
                  <a:srgbClr val="000000"/>
                </a:solidFill>
                <a:latin typeface="Tenor Sans"/>
              </a:rPr>
              <a:t>cancelation?</a:t>
            </a:r>
          </a:p>
          <a:p>
            <a:pPr algn="just">
              <a:lnSpc>
                <a:spcPts val="4273"/>
              </a:lnSpc>
            </a:pPr>
            <a:r>
              <a:rPr lang="en-US" sz="2899">
                <a:solidFill>
                  <a:srgbClr val="000000"/>
                </a:solidFill>
                <a:latin typeface="Tenor Sans"/>
              </a:rPr>
              <a:t>In deposit type no one seems to cancel in the form of refundable type, this is pretty weird considering non-refund has a better choice. this might be happening because no deposit has a lower pricing than refundable option.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724690" y="2015309"/>
            <a:ext cx="8534400" cy="6591300"/>
            <a:chOff x="0" y="0"/>
            <a:chExt cx="11379200" cy="8788400"/>
          </a:xfrm>
        </p:grpSpPr>
        <p:sp>
          <p:nvSpPr>
            <p:cNvPr id="3" name="Freeform 3"/>
            <p:cNvSpPr/>
            <p:nvPr/>
          </p:nvSpPr>
          <p:spPr>
            <a:xfrm>
              <a:off x="0" y="0"/>
              <a:ext cx="11379200" cy="8788400"/>
            </a:xfrm>
            <a:custGeom>
              <a:avLst/>
              <a:gdLst/>
              <a:ahLst/>
              <a:cxnLst/>
              <a:rect l="l" t="t" r="r" b="b"/>
              <a:pathLst>
                <a:path w="11379200" h="8788400">
                  <a:moveTo>
                    <a:pt x="0" y="0"/>
                  </a:moveTo>
                  <a:lnTo>
                    <a:pt x="0" y="8788400"/>
                  </a:lnTo>
                  <a:lnTo>
                    <a:pt x="11379200" y="8788400"/>
                  </a:lnTo>
                  <a:lnTo>
                    <a:pt x="11379200" y="0"/>
                  </a:lnTo>
                  <a:close/>
                </a:path>
              </a:pathLst>
            </a:custGeom>
            <a:blipFill>
              <a:blip r:embed="rId2"/>
              <a:stretch>
                <a:fillRect t="-289" b="-289"/>
              </a:stretch>
            </a:blipFill>
          </p:spPr>
        </p:sp>
      </p:grpSp>
      <p:sp>
        <p:nvSpPr>
          <p:cNvPr id="4" name="TextBox 4"/>
          <p:cNvSpPr txBox="1"/>
          <p:nvPr/>
        </p:nvSpPr>
        <p:spPr>
          <a:xfrm>
            <a:off x="1028700" y="1151039"/>
            <a:ext cx="4345991" cy="194394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5" name="TextBox 5"/>
          <p:cNvSpPr txBox="1"/>
          <p:nvPr/>
        </p:nvSpPr>
        <p:spPr>
          <a:xfrm>
            <a:off x="1028700" y="2980068"/>
            <a:ext cx="6333706" cy="6795981"/>
          </a:xfrm>
          <a:prstGeom prst="rect">
            <a:avLst/>
          </a:prstGeom>
        </p:spPr>
        <p:txBody>
          <a:bodyPr lIns="0" tIns="0" rIns="0" bIns="0" rtlCol="0" anchor="t">
            <a:spAutoFit/>
          </a:bodyPr>
          <a:lstStyle/>
          <a:p>
            <a:pPr marL="561234" lvl="1" indent="-280617" algn="l">
              <a:lnSpc>
                <a:spcPts val="3831"/>
              </a:lnSpc>
              <a:buFont typeface="Arial"/>
              <a:buChar char="•"/>
            </a:pPr>
            <a:r>
              <a:rPr lang="en-US" sz="2599">
                <a:solidFill>
                  <a:srgbClr val="000000"/>
                </a:solidFill>
                <a:latin typeface="Tenor Sans"/>
              </a:rPr>
              <a:t>Lead Time distribution</a:t>
            </a:r>
          </a:p>
          <a:p>
            <a:pPr algn="just">
              <a:lnSpc>
                <a:spcPts val="3831"/>
              </a:lnSpc>
            </a:pPr>
            <a:r>
              <a:rPr lang="en-US" sz="2599" spc="90">
                <a:solidFill>
                  <a:srgbClr val="000000"/>
                </a:solidFill>
                <a:latin typeface="Tenor Sans"/>
              </a:rPr>
              <a:t>Lead time refers to the time between booking a hotel and the check-in date. </a:t>
            </a:r>
            <a:r>
              <a:rPr lang="en-US" sz="2599" spc="90">
                <a:solidFill>
                  <a:srgbClr val="D32727"/>
                </a:solidFill>
                <a:latin typeface="Tenor Sans"/>
              </a:rPr>
              <a:t>On average, people tend to book hotels on the same day or up to &lt;500 days in advance. </a:t>
            </a:r>
          </a:p>
          <a:p>
            <a:pPr algn="just">
              <a:lnSpc>
                <a:spcPts val="3831"/>
              </a:lnSpc>
            </a:pPr>
            <a:r>
              <a:rPr lang="en-US" sz="2599" spc="90">
                <a:solidFill>
                  <a:srgbClr val="000000"/>
                </a:solidFill>
                <a:latin typeface="Tenor Sans"/>
              </a:rPr>
              <a:t>City hotels are typically booked 80.7 days ahead of time, while resort hotels are booked 78.8 days ahead of time. </a:t>
            </a:r>
          </a:p>
          <a:p>
            <a:pPr algn="just">
              <a:lnSpc>
                <a:spcPts val="3831"/>
              </a:lnSpc>
            </a:pPr>
            <a:r>
              <a:rPr lang="en-US" sz="2599" spc="90">
                <a:solidFill>
                  <a:srgbClr val="000000"/>
                </a:solidFill>
                <a:latin typeface="Tenor Sans"/>
              </a:rPr>
              <a:t>City hotel bookings usually happen around 50 days before the arrival date, but can range from 12 to 121 days in advance.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594284" y="2145602"/>
            <a:ext cx="8524875" cy="6781800"/>
            <a:chOff x="0" y="0"/>
            <a:chExt cx="11366500" cy="9042400"/>
          </a:xfrm>
        </p:grpSpPr>
        <p:sp>
          <p:nvSpPr>
            <p:cNvPr id="3" name="Freeform 3"/>
            <p:cNvSpPr/>
            <p:nvPr/>
          </p:nvSpPr>
          <p:spPr>
            <a:xfrm>
              <a:off x="0" y="0"/>
              <a:ext cx="11366500" cy="9042400"/>
            </a:xfrm>
            <a:custGeom>
              <a:avLst/>
              <a:gdLst/>
              <a:ahLst/>
              <a:cxnLst/>
              <a:rect l="l" t="t" r="r" b="b"/>
              <a:pathLst>
                <a:path w="11366500" h="9042400">
                  <a:moveTo>
                    <a:pt x="0" y="0"/>
                  </a:moveTo>
                  <a:lnTo>
                    <a:pt x="0" y="9042400"/>
                  </a:lnTo>
                  <a:lnTo>
                    <a:pt x="11366500" y="9042400"/>
                  </a:lnTo>
                  <a:lnTo>
                    <a:pt x="11366500" y="0"/>
                  </a:lnTo>
                  <a:close/>
                </a:path>
              </a:pathLst>
            </a:custGeom>
            <a:blipFill>
              <a:blip r:embed="rId2"/>
              <a:stretch>
                <a:fillRect/>
              </a:stretch>
            </a:blipFill>
          </p:spPr>
        </p:sp>
      </p:grpSp>
      <p:sp>
        <p:nvSpPr>
          <p:cNvPr id="4" name="TextBox 4"/>
          <p:cNvSpPr txBox="1"/>
          <p:nvPr/>
        </p:nvSpPr>
        <p:spPr>
          <a:xfrm>
            <a:off x="1028700" y="1151049"/>
            <a:ext cx="4345991" cy="191475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5" name="TextBox 5"/>
          <p:cNvSpPr txBox="1"/>
          <p:nvPr/>
        </p:nvSpPr>
        <p:spPr>
          <a:xfrm>
            <a:off x="1028700" y="3480902"/>
            <a:ext cx="6327838" cy="3718218"/>
          </a:xfrm>
          <a:prstGeom prst="rect">
            <a:avLst/>
          </a:prstGeom>
        </p:spPr>
        <p:txBody>
          <a:bodyPr lIns="0" tIns="0" rIns="0" bIns="0" rtlCol="0" anchor="t">
            <a:spAutoFit/>
          </a:bodyPr>
          <a:lstStyle/>
          <a:p>
            <a:pPr marL="626002" lvl="1" indent="-313001" algn="l">
              <a:lnSpc>
                <a:spcPts val="4273"/>
              </a:lnSpc>
              <a:buFont typeface="Arial"/>
              <a:buChar char="•"/>
            </a:pPr>
            <a:r>
              <a:rPr lang="en-US" sz="2899">
                <a:solidFill>
                  <a:srgbClr val="000000"/>
                </a:solidFill>
                <a:latin typeface="Tenor Sans"/>
              </a:rPr>
              <a:t>Total special request by guest</a:t>
            </a:r>
          </a:p>
          <a:p>
            <a:pPr algn="just">
              <a:lnSpc>
                <a:spcPts val="4273"/>
              </a:lnSpc>
            </a:pPr>
            <a:r>
              <a:rPr lang="en-US" sz="2899" spc="20">
                <a:solidFill>
                  <a:srgbClr val="D32727"/>
                </a:solidFill>
                <a:latin typeface="Tenor Sans"/>
              </a:rPr>
              <a:t>Most guest in a resort or city hotel has less than 3 requests.</a:t>
            </a:r>
            <a:r>
              <a:rPr lang="en-US" sz="2899" spc="20">
                <a:solidFill>
                  <a:srgbClr val="000000"/>
                </a:solidFill>
                <a:latin typeface="Tenor Sans"/>
              </a:rPr>
              <a:t> this can be beneficial to hotels because </a:t>
            </a:r>
          </a:p>
          <a:p>
            <a:pPr algn="l">
              <a:lnSpc>
                <a:spcPts val="4273"/>
              </a:lnSpc>
            </a:pPr>
            <a:r>
              <a:rPr lang="en-US" sz="2899">
                <a:solidFill>
                  <a:srgbClr val="000000"/>
                </a:solidFill>
                <a:latin typeface="Tenor Sans"/>
              </a:rPr>
              <a:t>1. Reduces staff workload</a:t>
            </a:r>
          </a:p>
          <a:p>
            <a:pPr algn="l">
              <a:lnSpc>
                <a:spcPts val="4273"/>
              </a:lnSpc>
            </a:pPr>
            <a:r>
              <a:rPr lang="en-US" sz="2899">
                <a:solidFill>
                  <a:srgbClr val="000000"/>
                </a:solidFill>
                <a:latin typeface="Tenor Sans"/>
              </a:rPr>
              <a:t>2. Improves financial performance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4" name="TextBox 4"/>
          <p:cNvSpPr txBox="1"/>
          <p:nvPr/>
        </p:nvSpPr>
        <p:spPr>
          <a:xfrm>
            <a:off x="1028700" y="1151049"/>
            <a:ext cx="4345991" cy="1914754"/>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DATA ANALYSIS AND EXPLORATION</a:t>
            </a:r>
          </a:p>
        </p:txBody>
      </p:sp>
      <p:sp>
        <p:nvSpPr>
          <p:cNvPr id="5" name="TextBox 5"/>
          <p:cNvSpPr txBox="1"/>
          <p:nvPr/>
        </p:nvSpPr>
        <p:spPr>
          <a:xfrm>
            <a:off x="1028700" y="3415928"/>
            <a:ext cx="6333325" cy="3078246"/>
          </a:xfrm>
          <a:prstGeom prst="rect">
            <a:avLst/>
          </a:prstGeom>
        </p:spPr>
        <p:txBody>
          <a:bodyPr lIns="0" tIns="0" rIns="0" bIns="0" rtlCol="0" anchor="t">
            <a:spAutoFit/>
          </a:bodyPr>
          <a:lstStyle/>
          <a:p>
            <a:pPr marL="582930" lvl="1" indent="-291465" algn="just">
              <a:lnSpc>
                <a:spcPts val="4050"/>
              </a:lnSpc>
              <a:buFont typeface="Arial"/>
              <a:buChar char="•"/>
            </a:pPr>
            <a:r>
              <a:rPr lang="en-US" sz="2700">
                <a:solidFill>
                  <a:srgbClr val="000000"/>
                </a:solidFill>
                <a:latin typeface="Tenor Sans"/>
              </a:rPr>
              <a:t>Proportion of bookings by agent:</a:t>
            </a:r>
          </a:p>
          <a:p>
            <a:pPr algn="just">
              <a:lnSpc>
                <a:spcPts val="4050"/>
              </a:lnSpc>
            </a:pPr>
            <a:r>
              <a:rPr lang="en-US" sz="2700">
                <a:solidFill>
                  <a:srgbClr val="D32727"/>
                </a:solidFill>
                <a:latin typeface="Tenor Sans"/>
              </a:rPr>
              <a:t>Agent id 9 is the most successful in terms of bookings.</a:t>
            </a:r>
            <a:r>
              <a:rPr lang="en-US" sz="2700">
                <a:solidFill>
                  <a:srgbClr val="000000"/>
                </a:solidFill>
                <a:latin typeface="Tenor Sans"/>
              </a:rPr>
              <a:t> To encourage this kind of success, hotels can offer bonuses or rewards to top-performing agents. </a:t>
            </a:r>
          </a:p>
        </p:txBody>
      </p:sp>
      <p:pic>
        <p:nvPicPr>
          <p:cNvPr id="3074" name="Picture 2">
            <a:extLst>
              <a:ext uri="{FF2B5EF4-FFF2-40B4-BE49-F238E27FC236}">
                <a16:creationId xmlns:a16="http://schemas.microsoft.com/office/drawing/2014/main" id="{61743942-9DAB-7AC6-8C00-7DD812FE8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2468646"/>
            <a:ext cx="8413750" cy="571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00500"/>
            <a:ext cx="18288000" cy="18288000"/>
            <a:chOff x="0" y="0"/>
            <a:chExt cx="24384000" cy="24384000"/>
          </a:xfrm>
        </p:grpSpPr>
        <p:sp>
          <p:nvSpPr>
            <p:cNvPr id="3" name="Freeform 3"/>
            <p:cNvSpPr/>
            <p:nvPr/>
          </p:nvSpPr>
          <p:spPr>
            <a:xfrm>
              <a:off x="0" y="0"/>
              <a:ext cx="24384000" cy="24384000"/>
            </a:xfrm>
            <a:custGeom>
              <a:avLst/>
              <a:gdLst/>
              <a:ahLst/>
              <a:cxnLst/>
              <a:rect l="l" t="t" r="r" b="b"/>
              <a:pathLst>
                <a:path w="24384000" h="24384000">
                  <a:moveTo>
                    <a:pt x="0" y="0"/>
                  </a:moveTo>
                  <a:lnTo>
                    <a:pt x="24384000" y="0"/>
                  </a:lnTo>
                  <a:lnTo>
                    <a:pt x="24384000" y="24384000"/>
                  </a:lnTo>
                  <a:lnTo>
                    <a:pt x="0" y="24384000"/>
                  </a:lnTo>
                  <a:lnTo>
                    <a:pt x="0" y="0"/>
                  </a:lnTo>
                  <a:close/>
                </a:path>
              </a:pathLst>
            </a:custGeom>
            <a:blipFill>
              <a:blip r:embed="rId2">
                <a:alphaModFix amt="9799"/>
              </a:blip>
              <a:stretch>
                <a:fillRect/>
              </a:stretch>
            </a:blipFill>
          </p:spPr>
        </p:sp>
      </p:grpSp>
      <p:grpSp>
        <p:nvGrpSpPr>
          <p:cNvPr id="4" name="Group 4"/>
          <p:cNvGrpSpPr>
            <a:grpSpLocks noChangeAspect="1"/>
          </p:cNvGrpSpPr>
          <p:nvPr/>
        </p:nvGrpSpPr>
        <p:grpSpPr>
          <a:xfrm>
            <a:off x="6295854" y="1299391"/>
            <a:ext cx="11975792" cy="7688180"/>
            <a:chOff x="0" y="0"/>
            <a:chExt cx="11975795" cy="7688174"/>
          </a:xfrm>
        </p:grpSpPr>
        <p:sp>
          <p:nvSpPr>
            <p:cNvPr id="5" name="Freeform 5"/>
            <p:cNvSpPr/>
            <p:nvPr/>
          </p:nvSpPr>
          <p:spPr>
            <a:xfrm>
              <a:off x="0" y="0"/>
              <a:ext cx="11975846" cy="7688199"/>
            </a:xfrm>
            <a:custGeom>
              <a:avLst/>
              <a:gdLst/>
              <a:ahLst/>
              <a:cxnLst/>
              <a:rect l="l" t="t" r="r" b="b"/>
              <a:pathLst>
                <a:path w="11975846" h="7688199">
                  <a:moveTo>
                    <a:pt x="0" y="0"/>
                  </a:moveTo>
                  <a:lnTo>
                    <a:pt x="0" y="7688199"/>
                  </a:lnTo>
                  <a:lnTo>
                    <a:pt x="11975846" y="7688199"/>
                  </a:lnTo>
                  <a:lnTo>
                    <a:pt x="11975846" y="0"/>
                  </a:lnTo>
                  <a:close/>
                </a:path>
              </a:pathLst>
            </a:custGeom>
            <a:solidFill>
              <a:srgbClr val="567884"/>
            </a:solidFill>
          </p:spPr>
        </p:sp>
      </p:grpSp>
      <p:grpSp>
        <p:nvGrpSpPr>
          <p:cNvPr id="6" name="Group 6"/>
          <p:cNvGrpSpPr>
            <a:grpSpLocks noChangeAspect="1"/>
          </p:cNvGrpSpPr>
          <p:nvPr/>
        </p:nvGrpSpPr>
        <p:grpSpPr>
          <a:xfrm>
            <a:off x="0" y="1299410"/>
            <a:ext cx="5514975" cy="7686675"/>
            <a:chOff x="0" y="0"/>
            <a:chExt cx="7353300" cy="10248900"/>
          </a:xfrm>
        </p:grpSpPr>
        <p:sp>
          <p:nvSpPr>
            <p:cNvPr id="7" name="Freeform 7"/>
            <p:cNvSpPr/>
            <p:nvPr/>
          </p:nvSpPr>
          <p:spPr>
            <a:xfrm>
              <a:off x="0" y="0"/>
              <a:ext cx="7353300" cy="10248900"/>
            </a:xfrm>
            <a:custGeom>
              <a:avLst/>
              <a:gdLst/>
              <a:ahLst/>
              <a:cxnLst/>
              <a:rect l="l" t="t" r="r" b="b"/>
              <a:pathLst>
                <a:path w="7353300" h="10248900">
                  <a:moveTo>
                    <a:pt x="0" y="0"/>
                  </a:moveTo>
                  <a:lnTo>
                    <a:pt x="0" y="10248900"/>
                  </a:lnTo>
                  <a:lnTo>
                    <a:pt x="7353300" y="10248900"/>
                  </a:lnTo>
                  <a:lnTo>
                    <a:pt x="7353300" y="0"/>
                  </a:lnTo>
                  <a:close/>
                </a:path>
              </a:pathLst>
            </a:custGeom>
            <a:blipFill>
              <a:blip r:embed="rId3"/>
              <a:stretch>
                <a:fillRect t="-3815" b="-3867"/>
              </a:stretch>
            </a:blipFill>
          </p:spPr>
        </p:sp>
      </p:grpSp>
      <p:sp>
        <p:nvSpPr>
          <p:cNvPr id="8" name="TextBox 8"/>
          <p:cNvSpPr txBox="1"/>
          <p:nvPr/>
        </p:nvSpPr>
        <p:spPr>
          <a:xfrm>
            <a:off x="6684140" y="2623309"/>
            <a:ext cx="8435207" cy="2782275"/>
          </a:xfrm>
          <a:prstGeom prst="rect">
            <a:avLst/>
          </a:prstGeom>
        </p:spPr>
        <p:txBody>
          <a:bodyPr lIns="0" tIns="0" rIns="0" bIns="0" rtlCol="0" anchor="t">
            <a:spAutoFit/>
          </a:bodyPr>
          <a:lstStyle/>
          <a:p>
            <a:pPr algn="l">
              <a:lnSpc>
                <a:spcPts val="8553"/>
              </a:lnSpc>
            </a:pPr>
            <a:r>
              <a:rPr lang="en-US" sz="8799">
                <a:solidFill>
                  <a:srgbClr val="E2EAED"/>
                </a:solidFill>
                <a:latin typeface="Dream Avenue"/>
              </a:rPr>
              <a:t>PERFORMANCE METRICS</a:t>
            </a:r>
          </a:p>
          <a:p>
            <a:pPr algn="l">
              <a:lnSpc>
                <a:spcPts val="6999"/>
              </a:lnSpc>
            </a:pPr>
            <a:r>
              <a:rPr lang="en-US" sz="2799">
                <a:solidFill>
                  <a:srgbClr val="E2EAED"/>
                </a:solidFill>
                <a:latin typeface="Tenor Sans"/>
              </a:rPr>
              <a:t>HOTEL BOOKING DEMAND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0" y="13716000"/>
                  </a:lnTo>
                  <a:lnTo>
                    <a:pt x="24384000" y="13716000"/>
                  </a:lnTo>
                  <a:lnTo>
                    <a:pt x="24384000" y="0"/>
                  </a:lnTo>
                  <a:close/>
                </a:path>
              </a:pathLst>
            </a:custGeom>
            <a:blipFill>
              <a:blip r:embed="rId2">
                <a:alphaModFix amt="9799"/>
              </a:blip>
              <a:stretch>
                <a:fillRect t="-38888" b="-38888"/>
              </a:stretch>
            </a:blipFill>
          </p:spPr>
        </p:sp>
      </p:grpSp>
      <p:grpSp>
        <p:nvGrpSpPr>
          <p:cNvPr id="4" name="Group 4"/>
          <p:cNvGrpSpPr>
            <a:grpSpLocks noChangeAspect="1"/>
          </p:cNvGrpSpPr>
          <p:nvPr/>
        </p:nvGrpSpPr>
        <p:grpSpPr>
          <a:xfrm>
            <a:off x="11965372" y="0"/>
            <a:ext cx="6322628" cy="10287000"/>
            <a:chOff x="0" y="0"/>
            <a:chExt cx="8430171" cy="13716000"/>
          </a:xfrm>
        </p:grpSpPr>
        <p:sp>
          <p:nvSpPr>
            <p:cNvPr id="5" name="Freeform 5"/>
            <p:cNvSpPr/>
            <p:nvPr/>
          </p:nvSpPr>
          <p:spPr>
            <a:xfrm>
              <a:off x="0" y="0"/>
              <a:ext cx="8430133" cy="13716000"/>
            </a:xfrm>
            <a:custGeom>
              <a:avLst/>
              <a:gdLst/>
              <a:ahLst/>
              <a:cxnLst/>
              <a:rect l="l" t="t" r="r" b="b"/>
              <a:pathLst>
                <a:path w="8430133" h="13716000">
                  <a:moveTo>
                    <a:pt x="0" y="0"/>
                  </a:moveTo>
                  <a:lnTo>
                    <a:pt x="0" y="13716000"/>
                  </a:lnTo>
                  <a:lnTo>
                    <a:pt x="8430133" y="13716000"/>
                  </a:lnTo>
                  <a:lnTo>
                    <a:pt x="8430133" y="0"/>
                  </a:lnTo>
                  <a:close/>
                </a:path>
              </a:pathLst>
            </a:custGeom>
            <a:blipFill>
              <a:blip r:embed="rId3"/>
              <a:stretch>
                <a:fillRect r="-8468"/>
              </a:stretch>
            </a:blip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417225" cy="10269931"/>
          </a:xfrm>
          <a:prstGeom prst="rect">
            <a:avLst/>
          </a:prstGeom>
        </p:spPr>
      </p:pic>
      <p:sp>
        <p:nvSpPr>
          <p:cNvPr id="7" name="TextBox 7"/>
          <p:cNvSpPr txBox="1"/>
          <p:nvPr/>
        </p:nvSpPr>
        <p:spPr>
          <a:xfrm>
            <a:off x="2177329" y="5944619"/>
            <a:ext cx="8832828" cy="2121700"/>
          </a:xfrm>
          <a:prstGeom prst="rect">
            <a:avLst/>
          </a:prstGeom>
        </p:spPr>
        <p:txBody>
          <a:bodyPr lIns="0" tIns="0" rIns="0" bIns="0" rtlCol="0" anchor="t">
            <a:spAutoFit/>
          </a:bodyPr>
          <a:lstStyle/>
          <a:p>
            <a:pPr algn="just">
              <a:lnSpc>
                <a:spcPts val="3300"/>
              </a:lnSpc>
            </a:pPr>
            <a:r>
              <a:rPr lang="en-US" sz="2799">
                <a:solidFill>
                  <a:srgbClr val="406D7D"/>
                </a:solidFill>
                <a:latin typeface="Tenor Sans"/>
              </a:rPr>
              <a:t>Hotel cancellation means to cancel a reservation or booking for a hotel room. This can be done by either the guest who made the reservation or the hotel itself. It may be due to a policy, change in circumstances, or other reasons.</a:t>
            </a:r>
          </a:p>
        </p:txBody>
      </p:sp>
      <p:sp>
        <p:nvSpPr>
          <p:cNvPr id="8" name="TextBox 8"/>
          <p:cNvSpPr txBox="1"/>
          <p:nvPr/>
        </p:nvSpPr>
        <p:spPr>
          <a:xfrm>
            <a:off x="2177329" y="3438001"/>
            <a:ext cx="9286399" cy="2459917"/>
          </a:xfrm>
          <a:prstGeom prst="rect">
            <a:avLst/>
          </a:prstGeom>
        </p:spPr>
        <p:txBody>
          <a:bodyPr lIns="0" tIns="0" rIns="0" bIns="0" rtlCol="0" anchor="t">
            <a:spAutoFit/>
          </a:bodyPr>
          <a:lstStyle/>
          <a:p>
            <a:pPr algn="just">
              <a:lnSpc>
                <a:spcPts val="9603"/>
              </a:lnSpc>
            </a:pPr>
            <a:r>
              <a:rPr lang="en-US" sz="9799">
                <a:solidFill>
                  <a:srgbClr val="406D7D"/>
                </a:solidFill>
                <a:latin typeface="Dream Avenue"/>
              </a:rPr>
              <a:t>WHAT IS HOTEL CANCELATION?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622467" y="3473466"/>
            <a:ext cx="9829800" cy="5162550"/>
            <a:chOff x="0" y="0"/>
            <a:chExt cx="13106400" cy="6883400"/>
          </a:xfrm>
        </p:grpSpPr>
        <p:sp>
          <p:nvSpPr>
            <p:cNvPr id="3" name="Freeform 3"/>
            <p:cNvSpPr/>
            <p:nvPr/>
          </p:nvSpPr>
          <p:spPr>
            <a:xfrm>
              <a:off x="0" y="0"/>
              <a:ext cx="13106400" cy="6883400"/>
            </a:xfrm>
            <a:custGeom>
              <a:avLst/>
              <a:gdLst/>
              <a:ahLst/>
              <a:cxnLst/>
              <a:rect l="l" t="t" r="r" b="b"/>
              <a:pathLst>
                <a:path w="13106400" h="6883400">
                  <a:moveTo>
                    <a:pt x="0" y="0"/>
                  </a:moveTo>
                  <a:lnTo>
                    <a:pt x="0" y="6883400"/>
                  </a:lnTo>
                  <a:lnTo>
                    <a:pt x="13106400" y="6883400"/>
                  </a:lnTo>
                  <a:lnTo>
                    <a:pt x="13106400" y="0"/>
                  </a:lnTo>
                  <a:close/>
                </a:path>
              </a:pathLst>
            </a:custGeom>
            <a:blipFill>
              <a:blip r:embed="rId2"/>
              <a:stretch>
                <a:fillRect/>
              </a:stretch>
            </a:blipFill>
          </p:spPr>
        </p:sp>
      </p:grpSp>
      <p:sp>
        <p:nvSpPr>
          <p:cNvPr id="4" name="TextBox 4"/>
          <p:cNvSpPr txBox="1"/>
          <p:nvPr/>
        </p:nvSpPr>
        <p:spPr>
          <a:xfrm>
            <a:off x="3250000" y="1903056"/>
            <a:ext cx="12574734" cy="609609"/>
          </a:xfrm>
          <a:prstGeom prst="rect">
            <a:avLst/>
          </a:prstGeom>
        </p:spPr>
        <p:txBody>
          <a:bodyPr lIns="0" tIns="0" rIns="0" bIns="0" rtlCol="0" anchor="t">
            <a:spAutoFit/>
          </a:bodyPr>
          <a:lstStyle/>
          <a:p>
            <a:pPr algn="ctr">
              <a:lnSpc>
                <a:spcPts val="4723"/>
              </a:lnSpc>
            </a:pPr>
            <a:r>
              <a:rPr lang="en-US" sz="3999">
                <a:solidFill>
                  <a:srgbClr val="000000"/>
                </a:solidFill>
                <a:latin typeface="Dream Avenue"/>
              </a:rPr>
              <a:t>DEFINING PERFORMANCE METRICS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5255333" y="2021319"/>
            <a:ext cx="8345119" cy="669893"/>
          </a:xfrm>
          <a:prstGeom prst="rect">
            <a:avLst/>
          </a:prstGeom>
        </p:spPr>
        <p:txBody>
          <a:bodyPr lIns="0" tIns="0" rIns="0" bIns="0" rtlCol="0" anchor="t">
            <a:spAutoFit/>
          </a:bodyPr>
          <a:lstStyle/>
          <a:p>
            <a:pPr algn="l">
              <a:lnSpc>
                <a:spcPts val="5599"/>
              </a:lnSpc>
            </a:pPr>
            <a:r>
              <a:rPr lang="en-US" sz="3999">
                <a:solidFill>
                  <a:srgbClr val="000000"/>
                </a:solidFill>
                <a:latin typeface="Dream Avenue"/>
              </a:rPr>
              <a:t>DEFINING PERFORMANCE METRICS</a:t>
            </a:r>
          </a:p>
        </p:txBody>
      </p:sp>
      <p:sp>
        <p:nvSpPr>
          <p:cNvPr id="3" name="TextBox 3"/>
          <p:cNvSpPr txBox="1"/>
          <p:nvPr/>
        </p:nvSpPr>
        <p:spPr>
          <a:xfrm>
            <a:off x="2342478" y="3363754"/>
            <a:ext cx="14170828" cy="5992921"/>
          </a:xfrm>
          <a:prstGeom prst="rect">
            <a:avLst/>
          </a:prstGeom>
        </p:spPr>
        <p:txBody>
          <a:bodyPr lIns="0" tIns="0" rIns="0" bIns="0" rtlCol="0" anchor="t">
            <a:spAutoFit/>
          </a:bodyPr>
          <a:lstStyle/>
          <a:p>
            <a:pPr algn="l">
              <a:lnSpc>
                <a:spcPts val="4725"/>
              </a:lnSpc>
            </a:pPr>
            <a:r>
              <a:rPr lang="en-US" sz="3199">
                <a:solidFill>
                  <a:srgbClr val="000000"/>
                </a:solidFill>
                <a:latin typeface="Tenor Sans"/>
              </a:rPr>
              <a:t>Which label is worse?</a:t>
            </a:r>
          </a:p>
          <a:p>
            <a:pPr marL="690772" lvl="1" indent="-345386" algn="l">
              <a:lnSpc>
                <a:spcPts val="4725"/>
              </a:lnSpc>
              <a:buFont typeface="Arial"/>
              <a:buChar char="•"/>
            </a:pPr>
            <a:r>
              <a:rPr lang="en-US" sz="3199">
                <a:solidFill>
                  <a:srgbClr val="000000"/>
                </a:solidFill>
                <a:latin typeface="Tenor Sans"/>
              </a:rPr>
              <a:t>There are two types of mistakes a model can make: predicting someone cancels when they don't (false positive) or predicting someone won't cancel when they do (false negative). </a:t>
            </a:r>
          </a:p>
          <a:p>
            <a:pPr marL="690772" lvl="1" indent="-345386" algn="l">
              <a:lnSpc>
                <a:spcPts val="4725"/>
              </a:lnSpc>
              <a:buFont typeface="Arial"/>
              <a:buChar char="•"/>
            </a:pPr>
            <a:r>
              <a:rPr lang="en-US" sz="3199">
                <a:solidFill>
                  <a:srgbClr val="000000"/>
                </a:solidFill>
                <a:latin typeface="Tenor Sans"/>
              </a:rPr>
              <a:t>Out of these two, a false negative is worse because it means the model failed to correctly identify that a guest canceled their reservation when they actually did. </a:t>
            </a:r>
          </a:p>
          <a:p>
            <a:pPr marL="690772" lvl="1" indent="-345386" algn="l">
              <a:lnSpc>
                <a:spcPts val="4725"/>
              </a:lnSpc>
              <a:buFont typeface="Arial"/>
              <a:buChar char="•"/>
            </a:pPr>
            <a:r>
              <a:rPr lang="en-US" sz="3199">
                <a:solidFill>
                  <a:srgbClr val="000000"/>
                </a:solidFill>
                <a:latin typeface="Tenor Sans"/>
              </a:rPr>
              <a:t>The other two outcomes are positive: the model correctly identified either that the guest canceled (true positive) or that they didn't (true negative).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5255333" y="2021319"/>
            <a:ext cx="8345119" cy="669893"/>
          </a:xfrm>
          <a:prstGeom prst="rect">
            <a:avLst/>
          </a:prstGeom>
        </p:spPr>
        <p:txBody>
          <a:bodyPr lIns="0" tIns="0" rIns="0" bIns="0" rtlCol="0" anchor="t">
            <a:spAutoFit/>
          </a:bodyPr>
          <a:lstStyle/>
          <a:p>
            <a:pPr algn="l">
              <a:lnSpc>
                <a:spcPts val="5599"/>
              </a:lnSpc>
            </a:pPr>
            <a:r>
              <a:rPr lang="en-US" sz="3999">
                <a:solidFill>
                  <a:srgbClr val="000000"/>
                </a:solidFill>
                <a:latin typeface="Dream Avenue"/>
              </a:rPr>
              <a:t>DEFINING PERFORMANCE METRICS</a:t>
            </a:r>
          </a:p>
        </p:txBody>
      </p:sp>
      <p:sp>
        <p:nvSpPr>
          <p:cNvPr id="3" name="TextBox 3"/>
          <p:cNvSpPr txBox="1"/>
          <p:nvPr/>
        </p:nvSpPr>
        <p:spPr>
          <a:xfrm>
            <a:off x="2340388" y="3294792"/>
            <a:ext cx="14175010" cy="2392500"/>
          </a:xfrm>
          <a:prstGeom prst="rect">
            <a:avLst/>
          </a:prstGeom>
        </p:spPr>
        <p:txBody>
          <a:bodyPr lIns="0" tIns="0" rIns="0" bIns="0" rtlCol="0" anchor="t">
            <a:spAutoFit/>
          </a:bodyPr>
          <a:lstStyle/>
          <a:p>
            <a:pPr marL="690772" lvl="1" indent="-345386" algn="l">
              <a:lnSpc>
                <a:spcPts val="4725"/>
              </a:lnSpc>
              <a:buFont typeface="Arial"/>
              <a:buChar char="•"/>
            </a:pPr>
            <a:r>
              <a:rPr lang="en-US" sz="3199" dirty="0">
                <a:solidFill>
                  <a:srgbClr val="000000"/>
                </a:solidFill>
                <a:latin typeface="Tenor Sans"/>
              </a:rPr>
              <a:t>Recall, measures how well the model correctly identifies guests who canceled their reservations. It asks the question: "Out of all the guests who actually canceled, how many did the model identify correctly?"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00500"/>
            <a:ext cx="18288000" cy="18288000"/>
            <a:chOff x="0" y="0"/>
            <a:chExt cx="24384000" cy="24384000"/>
          </a:xfrm>
        </p:grpSpPr>
        <p:sp>
          <p:nvSpPr>
            <p:cNvPr id="3" name="Freeform 3"/>
            <p:cNvSpPr/>
            <p:nvPr/>
          </p:nvSpPr>
          <p:spPr>
            <a:xfrm>
              <a:off x="0" y="0"/>
              <a:ext cx="24384000" cy="24384000"/>
            </a:xfrm>
            <a:custGeom>
              <a:avLst/>
              <a:gdLst/>
              <a:ahLst/>
              <a:cxnLst/>
              <a:rect l="l" t="t" r="r" b="b"/>
              <a:pathLst>
                <a:path w="24384000" h="24384000">
                  <a:moveTo>
                    <a:pt x="0" y="0"/>
                  </a:moveTo>
                  <a:lnTo>
                    <a:pt x="24384000" y="0"/>
                  </a:lnTo>
                  <a:lnTo>
                    <a:pt x="24384000" y="24384000"/>
                  </a:lnTo>
                  <a:lnTo>
                    <a:pt x="0" y="24384000"/>
                  </a:lnTo>
                  <a:lnTo>
                    <a:pt x="0" y="0"/>
                  </a:lnTo>
                  <a:close/>
                </a:path>
              </a:pathLst>
            </a:custGeom>
            <a:blipFill>
              <a:blip r:embed="rId2">
                <a:alphaModFix amt="9799"/>
              </a:blip>
              <a:stretch>
                <a:fillRect/>
              </a:stretch>
            </a:blipFill>
          </p:spPr>
        </p:sp>
      </p:grpSp>
      <p:grpSp>
        <p:nvGrpSpPr>
          <p:cNvPr id="4" name="Group 4"/>
          <p:cNvGrpSpPr>
            <a:grpSpLocks noChangeAspect="1"/>
          </p:cNvGrpSpPr>
          <p:nvPr/>
        </p:nvGrpSpPr>
        <p:grpSpPr>
          <a:xfrm>
            <a:off x="6295854" y="1299391"/>
            <a:ext cx="11975792" cy="7688180"/>
            <a:chOff x="0" y="0"/>
            <a:chExt cx="11975795" cy="7688174"/>
          </a:xfrm>
        </p:grpSpPr>
        <p:sp>
          <p:nvSpPr>
            <p:cNvPr id="5" name="Freeform 5"/>
            <p:cNvSpPr/>
            <p:nvPr/>
          </p:nvSpPr>
          <p:spPr>
            <a:xfrm>
              <a:off x="0" y="0"/>
              <a:ext cx="11975846" cy="7688199"/>
            </a:xfrm>
            <a:custGeom>
              <a:avLst/>
              <a:gdLst/>
              <a:ahLst/>
              <a:cxnLst/>
              <a:rect l="l" t="t" r="r" b="b"/>
              <a:pathLst>
                <a:path w="11975846" h="7688199">
                  <a:moveTo>
                    <a:pt x="0" y="0"/>
                  </a:moveTo>
                  <a:lnTo>
                    <a:pt x="0" y="7688199"/>
                  </a:lnTo>
                  <a:lnTo>
                    <a:pt x="11975846" y="7688199"/>
                  </a:lnTo>
                  <a:lnTo>
                    <a:pt x="11975846" y="0"/>
                  </a:lnTo>
                  <a:close/>
                </a:path>
              </a:pathLst>
            </a:custGeom>
            <a:solidFill>
              <a:srgbClr val="567884"/>
            </a:solidFill>
          </p:spPr>
        </p:sp>
      </p:grpSp>
      <p:grpSp>
        <p:nvGrpSpPr>
          <p:cNvPr id="6" name="Group 6"/>
          <p:cNvGrpSpPr>
            <a:grpSpLocks noChangeAspect="1"/>
          </p:cNvGrpSpPr>
          <p:nvPr/>
        </p:nvGrpSpPr>
        <p:grpSpPr>
          <a:xfrm>
            <a:off x="0" y="1299410"/>
            <a:ext cx="5514975" cy="7686675"/>
            <a:chOff x="0" y="0"/>
            <a:chExt cx="7353300" cy="10248900"/>
          </a:xfrm>
        </p:grpSpPr>
        <p:sp>
          <p:nvSpPr>
            <p:cNvPr id="7" name="Freeform 7"/>
            <p:cNvSpPr/>
            <p:nvPr/>
          </p:nvSpPr>
          <p:spPr>
            <a:xfrm>
              <a:off x="0" y="0"/>
              <a:ext cx="7353300" cy="10248900"/>
            </a:xfrm>
            <a:custGeom>
              <a:avLst/>
              <a:gdLst/>
              <a:ahLst/>
              <a:cxnLst/>
              <a:rect l="l" t="t" r="r" b="b"/>
              <a:pathLst>
                <a:path w="7353300" h="10248900">
                  <a:moveTo>
                    <a:pt x="0" y="0"/>
                  </a:moveTo>
                  <a:lnTo>
                    <a:pt x="0" y="10248900"/>
                  </a:lnTo>
                  <a:lnTo>
                    <a:pt x="7353300" y="10248900"/>
                  </a:lnTo>
                  <a:lnTo>
                    <a:pt x="7353300" y="0"/>
                  </a:lnTo>
                  <a:close/>
                </a:path>
              </a:pathLst>
            </a:custGeom>
            <a:blipFill>
              <a:blip r:embed="rId3"/>
              <a:stretch>
                <a:fillRect t="-3815" b="-3867"/>
              </a:stretch>
            </a:blipFill>
          </p:spPr>
        </p:sp>
      </p:grpSp>
      <p:sp>
        <p:nvSpPr>
          <p:cNvPr id="8" name="TextBox 8"/>
          <p:cNvSpPr txBox="1"/>
          <p:nvPr/>
        </p:nvSpPr>
        <p:spPr>
          <a:xfrm>
            <a:off x="6684140" y="3023359"/>
            <a:ext cx="6301883" cy="1080868"/>
          </a:xfrm>
          <a:prstGeom prst="rect">
            <a:avLst/>
          </a:prstGeom>
        </p:spPr>
        <p:txBody>
          <a:bodyPr lIns="0" tIns="0" rIns="0" bIns="0" rtlCol="0" anchor="t">
            <a:spAutoFit/>
          </a:bodyPr>
          <a:lstStyle/>
          <a:p>
            <a:pPr algn="l">
              <a:lnSpc>
                <a:spcPts val="4399"/>
              </a:lnSpc>
            </a:pPr>
            <a:r>
              <a:rPr lang="en-US" sz="8799">
                <a:solidFill>
                  <a:srgbClr val="E2EAED"/>
                </a:solidFill>
                <a:latin typeface="Dream Avenue"/>
              </a:rPr>
              <a:t>MODELLING</a:t>
            </a:r>
          </a:p>
          <a:p>
            <a:pPr algn="l">
              <a:lnSpc>
                <a:spcPts val="6999"/>
              </a:lnSpc>
            </a:pPr>
            <a:r>
              <a:rPr lang="en-US" sz="2799">
                <a:solidFill>
                  <a:srgbClr val="E2EAED"/>
                </a:solidFill>
                <a:latin typeface="Tenor Sans"/>
              </a:rPr>
              <a:t>HOTEL BOOKING DEMAND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16077" y="3235538"/>
            <a:ext cx="9315450" cy="3333750"/>
            <a:chOff x="0" y="0"/>
            <a:chExt cx="12420600" cy="4445000"/>
          </a:xfrm>
        </p:grpSpPr>
        <p:sp>
          <p:nvSpPr>
            <p:cNvPr id="3" name="Freeform 3"/>
            <p:cNvSpPr/>
            <p:nvPr/>
          </p:nvSpPr>
          <p:spPr>
            <a:xfrm>
              <a:off x="0" y="0"/>
              <a:ext cx="12420600" cy="4445000"/>
            </a:xfrm>
            <a:custGeom>
              <a:avLst/>
              <a:gdLst/>
              <a:ahLst/>
              <a:cxnLst/>
              <a:rect l="l" t="t" r="r" b="b"/>
              <a:pathLst>
                <a:path w="12420600" h="4445000">
                  <a:moveTo>
                    <a:pt x="0" y="0"/>
                  </a:moveTo>
                  <a:lnTo>
                    <a:pt x="0" y="4445000"/>
                  </a:lnTo>
                  <a:lnTo>
                    <a:pt x="12420600" y="4445000"/>
                  </a:lnTo>
                  <a:lnTo>
                    <a:pt x="12420600" y="0"/>
                  </a:lnTo>
                  <a:close/>
                </a:path>
              </a:pathLst>
            </a:custGeom>
            <a:blipFill>
              <a:blip r:embed="rId2"/>
              <a:stretch>
                <a:fillRect/>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19741" y="3399368"/>
            <a:ext cx="114300" cy="11430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9741" y="4485218"/>
            <a:ext cx="114300" cy="114300"/>
          </a:xfrm>
          <a:prstGeom prst="rect">
            <a:avLst/>
          </a:prstGeom>
        </p:spPr>
      </p:pic>
      <p:sp>
        <p:nvSpPr>
          <p:cNvPr id="6" name="TextBox 6"/>
          <p:cNvSpPr txBox="1"/>
          <p:nvPr/>
        </p:nvSpPr>
        <p:spPr>
          <a:xfrm>
            <a:off x="1994211" y="2097519"/>
            <a:ext cx="4553274" cy="609609"/>
          </a:xfrm>
          <a:prstGeom prst="rect">
            <a:avLst/>
          </a:prstGeom>
        </p:spPr>
        <p:txBody>
          <a:bodyPr lIns="0" tIns="0" rIns="0" bIns="0" rtlCol="0" anchor="t">
            <a:spAutoFit/>
          </a:bodyPr>
          <a:lstStyle/>
          <a:p>
            <a:pPr algn="l">
              <a:lnSpc>
                <a:spcPts val="4723"/>
              </a:lnSpc>
            </a:pPr>
            <a:r>
              <a:rPr lang="en-US" sz="3999">
                <a:solidFill>
                  <a:srgbClr val="000000"/>
                </a:solidFill>
                <a:latin typeface="Dream Avenue"/>
              </a:rPr>
              <a:t>Modelling</a:t>
            </a:r>
          </a:p>
        </p:txBody>
      </p:sp>
      <p:sp>
        <p:nvSpPr>
          <p:cNvPr id="7" name="TextBox 7"/>
          <p:cNvSpPr txBox="1"/>
          <p:nvPr/>
        </p:nvSpPr>
        <p:spPr>
          <a:xfrm>
            <a:off x="2412340" y="3132649"/>
            <a:ext cx="5463721" cy="2844406"/>
          </a:xfrm>
          <a:prstGeom prst="rect">
            <a:avLst/>
          </a:prstGeom>
        </p:spPr>
        <p:txBody>
          <a:bodyPr lIns="0" tIns="0" rIns="0" bIns="0" rtlCol="0" anchor="t">
            <a:spAutoFit/>
          </a:bodyPr>
          <a:lstStyle/>
          <a:p>
            <a:pPr algn="just">
              <a:lnSpc>
                <a:spcPts val="4568"/>
              </a:lnSpc>
            </a:pPr>
            <a:r>
              <a:rPr lang="en-US" sz="3099" dirty="0">
                <a:solidFill>
                  <a:srgbClr val="000000"/>
                </a:solidFill>
                <a:latin typeface="Tenor Sans"/>
              </a:rPr>
              <a:t>There are fewer guests that cancel the booking</a:t>
            </a:r>
          </a:p>
          <a:p>
            <a:pPr algn="just">
              <a:lnSpc>
                <a:spcPts val="4568"/>
              </a:lnSpc>
            </a:pPr>
            <a:r>
              <a:rPr lang="en-US" sz="3099" dirty="0">
                <a:solidFill>
                  <a:srgbClr val="000000"/>
                </a:solidFill>
                <a:latin typeface="Tenor Sans"/>
              </a:rPr>
              <a:t>Our data is considered to have a mild imbalance according to google.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5369633" y="2021319"/>
            <a:ext cx="8116538" cy="688869"/>
          </a:xfrm>
          <a:prstGeom prst="rect">
            <a:avLst/>
          </a:prstGeom>
        </p:spPr>
        <p:txBody>
          <a:bodyPr lIns="0" tIns="0" rIns="0" bIns="0" rtlCol="0" anchor="t">
            <a:spAutoFit/>
          </a:bodyPr>
          <a:lstStyle/>
          <a:p>
            <a:pPr algn="ctr">
              <a:lnSpc>
                <a:spcPts val="5599"/>
              </a:lnSpc>
            </a:pPr>
            <a:r>
              <a:rPr lang="en-US" sz="3999">
                <a:solidFill>
                  <a:srgbClr val="000000"/>
                </a:solidFill>
                <a:latin typeface="Dream Avenue"/>
              </a:rPr>
              <a:t>Modelling</a:t>
            </a:r>
          </a:p>
        </p:txBody>
      </p:sp>
      <p:sp>
        <p:nvSpPr>
          <p:cNvPr id="3" name="TextBox 3"/>
          <p:cNvSpPr txBox="1"/>
          <p:nvPr/>
        </p:nvSpPr>
        <p:spPr>
          <a:xfrm>
            <a:off x="1996254" y="3021435"/>
            <a:ext cx="14863296" cy="5992921"/>
          </a:xfrm>
          <a:prstGeom prst="rect">
            <a:avLst/>
          </a:prstGeom>
        </p:spPr>
        <p:txBody>
          <a:bodyPr lIns="0" tIns="0" rIns="0" bIns="0" rtlCol="0" anchor="t">
            <a:spAutoFit/>
          </a:bodyPr>
          <a:lstStyle/>
          <a:p>
            <a:pPr algn="l">
              <a:lnSpc>
                <a:spcPts val="4725"/>
              </a:lnSpc>
            </a:pPr>
            <a:r>
              <a:rPr lang="en-US" sz="3199">
                <a:solidFill>
                  <a:srgbClr val="000000"/>
                </a:solidFill>
                <a:latin typeface="Tenor Sans"/>
              </a:rPr>
              <a:t>The danger of imbalance:</a:t>
            </a:r>
          </a:p>
          <a:p>
            <a:pPr marL="690772" lvl="1" indent="-345386" algn="l">
              <a:lnSpc>
                <a:spcPts val="4725"/>
              </a:lnSpc>
              <a:buFont typeface="Arial"/>
              <a:buChar char="•"/>
            </a:pPr>
            <a:r>
              <a:rPr lang="en-US" sz="3199">
                <a:solidFill>
                  <a:srgbClr val="000000"/>
                </a:solidFill>
                <a:latin typeface="Tenor Sans"/>
              </a:rPr>
              <a:t>Imbalanced data can cause problems for machine learning models, especially with minority classes. In our case, if the model is trained on imbalanced data, it may have trouble accurately predicting guest cancellations, which is not good. This can result in low accuracy, precision, and recall for the minority class.</a:t>
            </a:r>
          </a:p>
          <a:p>
            <a:pPr marL="690772" lvl="1" indent="-345386" algn="l">
              <a:lnSpc>
                <a:spcPts val="4725"/>
              </a:lnSpc>
              <a:buFont typeface="Arial"/>
              <a:buChar char="•"/>
            </a:pPr>
            <a:r>
              <a:rPr lang="en-US" sz="3199">
                <a:solidFill>
                  <a:srgbClr val="000000"/>
                </a:solidFill>
                <a:latin typeface="Tenor Sans"/>
              </a:rPr>
              <a:t>To address these issues, it is important to either balancing the dataset or to use appropriate evaluation metrics and techniques, such as stratified cross-validation or class weighting.</a:t>
            </a:r>
          </a:p>
          <a:p>
            <a:pPr algn="r">
              <a:lnSpc>
                <a:spcPts val="4725"/>
              </a:lnSpc>
            </a:pPr>
            <a:endParaRPr lang="en-US" sz="3199">
              <a:solidFill>
                <a:srgbClr val="000000"/>
              </a:solidFill>
              <a:latin typeface="Tenor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5369633" y="2021319"/>
            <a:ext cx="8116538" cy="688869"/>
          </a:xfrm>
          <a:prstGeom prst="rect">
            <a:avLst/>
          </a:prstGeom>
        </p:spPr>
        <p:txBody>
          <a:bodyPr lIns="0" tIns="0" rIns="0" bIns="0" rtlCol="0" anchor="t">
            <a:spAutoFit/>
          </a:bodyPr>
          <a:lstStyle/>
          <a:p>
            <a:pPr algn="ctr">
              <a:lnSpc>
                <a:spcPts val="5599"/>
              </a:lnSpc>
            </a:pPr>
            <a:r>
              <a:rPr lang="en-US" sz="3999">
                <a:solidFill>
                  <a:srgbClr val="000000"/>
                </a:solidFill>
                <a:latin typeface="Dream Avenue"/>
              </a:rPr>
              <a:t>Modelling</a:t>
            </a:r>
          </a:p>
        </p:txBody>
      </p:sp>
      <p:sp>
        <p:nvSpPr>
          <p:cNvPr id="3" name="TextBox 3"/>
          <p:cNvSpPr txBox="1"/>
          <p:nvPr/>
        </p:nvSpPr>
        <p:spPr>
          <a:xfrm>
            <a:off x="1994211" y="3052029"/>
            <a:ext cx="14867611" cy="5992921"/>
          </a:xfrm>
          <a:prstGeom prst="rect">
            <a:avLst/>
          </a:prstGeom>
        </p:spPr>
        <p:txBody>
          <a:bodyPr lIns="0" tIns="0" rIns="0" bIns="0" rtlCol="0" anchor="t">
            <a:spAutoFit/>
          </a:bodyPr>
          <a:lstStyle/>
          <a:p>
            <a:pPr algn="l">
              <a:lnSpc>
                <a:spcPts val="4725"/>
              </a:lnSpc>
            </a:pPr>
            <a:r>
              <a:rPr lang="en-US" sz="3199">
                <a:solidFill>
                  <a:srgbClr val="000000"/>
                </a:solidFill>
                <a:latin typeface="Tenor Sans"/>
              </a:rPr>
              <a:t>Options:</a:t>
            </a:r>
          </a:p>
          <a:p>
            <a:pPr algn="just">
              <a:lnSpc>
                <a:spcPts val="4725"/>
              </a:lnSpc>
            </a:pPr>
            <a:r>
              <a:rPr lang="en-US" sz="3199" spc="54">
                <a:solidFill>
                  <a:srgbClr val="000000"/>
                </a:solidFill>
                <a:latin typeface="Tenor Sans"/>
              </a:rPr>
              <a:t>There are three options to deal with imbalanced data: random under-sampling, random over-sampling, and SMOTE.</a:t>
            </a:r>
          </a:p>
          <a:p>
            <a:pPr marL="690772" lvl="1" indent="-345386" algn="just">
              <a:lnSpc>
                <a:spcPts val="4725"/>
              </a:lnSpc>
              <a:buFont typeface="Arial"/>
              <a:buChar char="•"/>
            </a:pPr>
            <a:r>
              <a:rPr lang="en-US" sz="3199" spc="54">
                <a:solidFill>
                  <a:srgbClr val="000000"/>
                </a:solidFill>
                <a:latin typeface="Tenor Sans"/>
              </a:rPr>
              <a:t>Random under-sampling involves removing examples from the majority class.</a:t>
            </a:r>
          </a:p>
          <a:p>
            <a:pPr marL="690772" lvl="1" indent="-345386" algn="just">
              <a:lnSpc>
                <a:spcPts val="4725"/>
              </a:lnSpc>
              <a:buFont typeface="Arial"/>
              <a:buChar char="•"/>
            </a:pPr>
            <a:r>
              <a:rPr lang="en-US" sz="3199" spc="54">
                <a:solidFill>
                  <a:srgbClr val="000000"/>
                </a:solidFill>
                <a:latin typeface="Tenor Sans"/>
              </a:rPr>
              <a:t>Random over-sampling involves duplicating examples from the minority class.</a:t>
            </a:r>
          </a:p>
          <a:p>
            <a:pPr marL="690772" lvl="1" indent="-345386" algn="just">
              <a:lnSpc>
                <a:spcPts val="4725"/>
              </a:lnSpc>
              <a:buFont typeface="Arial"/>
              <a:buChar char="•"/>
            </a:pPr>
            <a:r>
              <a:rPr lang="en-US" sz="3199" spc="54">
                <a:solidFill>
                  <a:srgbClr val="000000"/>
                </a:solidFill>
                <a:latin typeface="Tenor Sans"/>
              </a:rPr>
              <a:t>SMOTE generates synthetic examples for the minority class instead of just duplicating them.</a:t>
            </a:r>
          </a:p>
          <a:p>
            <a:pPr algn="just">
              <a:lnSpc>
                <a:spcPts val="4725"/>
              </a:lnSpc>
            </a:pPr>
            <a:endParaRPr lang="en-US" sz="3199" spc="54">
              <a:solidFill>
                <a:srgbClr val="000000"/>
              </a:solidFill>
              <a:latin typeface="Tenor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75211" y="1439694"/>
            <a:ext cx="123825" cy="12382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375211" y="2039769"/>
            <a:ext cx="123825" cy="1238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75211" y="8896360"/>
            <a:ext cx="123825" cy="123825"/>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636864" y="3115447"/>
            <a:ext cx="11582295" cy="5194297"/>
          </a:xfrm>
          <a:prstGeom prst="rect">
            <a:avLst/>
          </a:prstGeom>
        </p:spPr>
      </p:pic>
      <p:sp>
        <p:nvSpPr>
          <p:cNvPr id="6" name="TextBox 6"/>
          <p:cNvSpPr txBox="1"/>
          <p:nvPr/>
        </p:nvSpPr>
        <p:spPr>
          <a:xfrm>
            <a:off x="6605940" y="3945388"/>
            <a:ext cx="934041" cy="485108"/>
          </a:xfrm>
          <a:prstGeom prst="rect">
            <a:avLst/>
          </a:prstGeom>
        </p:spPr>
        <p:txBody>
          <a:bodyPr lIns="0" tIns="0" rIns="0" bIns="0" rtlCol="0" anchor="t">
            <a:spAutoFit/>
          </a:bodyPr>
          <a:lstStyle/>
          <a:p>
            <a:pPr algn="l">
              <a:lnSpc>
                <a:spcPts val="3919"/>
              </a:lnSpc>
            </a:pPr>
            <a:r>
              <a:rPr lang="en-US" sz="2799">
                <a:solidFill>
                  <a:srgbClr val="000000"/>
                </a:solidFill>
                <a:latin typeface="Dream Avenue"/>
              </a:rPr>
              <a:t>Model</a:t>
            </a:r>
          </a:p>
        </p:txBody>
      </p:sp>
      <p:sp>
        <p:nvSpPr>
          <p:cNvPr id="7" name="TextBox 7"/>
          <p:cNvSpPr txBox="1"/>
          <p:nvPr/>
        </p:nvSpPr>
        <p:spPr>
          <a:xfrm>
            <a:off x="5474398" y="5155063"/>
            <a:ext cx="3197019" cy="2809208"/>
          </a:xfrm>
          <a:prstGeom prst="rect">
            <a:avLst/>
          </a:prstGeom>
        </p:spPr>
        <p:txBody>
          <a:bodyPr lIns="0" tIns="0" rIns="0" bIns="0" rtlCol="0" anchor="t">
            <a:spAutoFit/>
          </a:bodyPr>
          <a:lstStyle/>
          <a:p>
            <a:pPr algn="ctr">
              <a:lnSpc>
                <a:spcPts val="6999"/>
              </a:lnSpc>
            </a:pPr>
            <a:r>
              <a:rPr lang="en-US" sz="2799">
                <a:solidFill>
                  <a:srgbClr val="000000"/>
                </a:solidFill>
                <a:latin typeface="Dream Avenue"/>
              </a:rPr>
              <a:t>Random Forest</a:t>
            </a:r>
          </a:p>
          <a:p>
            <a:pPr algn="ctr">
              <a:lnSpc>
                <a:spcPts val="6999"/>
              </a:lnSpc>
            </a:pPr>
            <a:r>
              <a:rPr lang="en-US" sz="2799">
                <a:solidFill>
                  <a:srgbClr val="000000"/>
                </a:solidFill>
                <a:latin typeface="Dream Avenue"/>
              </a:rPr>
              <a:t>XGBoost</a:t>
            </a:r>
          </a:p>
          <a:p>
            <a:pPr algn="l">
              <a:lnSpc>
                <a:spcPts val="6999"/>
              </a:lnSpc>
            </a:pPr>
            <a:r>
              <a:rPr lang="en-US" sz="2799">
                <a:solidFill>
                  <a:srgbClr val="000000"/>
                </a:solidFill>
                <a:latin typeface="Dream Avenue"/>
              </a:rPr>
              <a:t> K-Nearest Neighbor</a:t>
            </a:r>
          </a:p>
        </p:txBody>
      </p:sp>
      <p:sp>
        <p:nvSpPr>
          <p:cNvPr id="8" name="TextBox 8"/>
          <p:cNvSpPr txBox="1"/>
          <p:nvPr/>
        </p:nvSpPr>
        <p:spPr>
          <a:xfrm>
            <a:off x="10693537" y="3450088"/>
            <a:ext cx="1900057" cy="4514183"/>
          </a:xfrm>
          <a:prstGeom prst="rect">
            <a:avLst/>
          </a:prstGeom>
        </p:spPr>
        <p:txBody>
          <a:bodyPr lIns="0" tIns="0" rIns="0" bIns="0" rtlCol="0" anchor="t">
            <a:spAutoFit/>
          </a:bodyPr>
          <a:lstStyle/>
          <a:p>
            <a:pPr algn="ctr">
              <a:lnSpc>
                <a:spcPts val="3900"/>
              </a:lnSpc>
            </a:pPr>
            <a:r>
              <a:rPr lang="en-US" sz="2799">
                <a:solidFill>
                  <a:srgbClr val="000000"/>
                </a:solidFill>
                <a:latin typeface="Dream Avenue"/>
              </a:rPr>
              <a:t>Accuracy (Imbalanced Data)</a:t>
            </a:r>
          </a:p>
          <a:p>
            <a:pPr algn="ctr">
              <a:lnSpc>
                <a:spcPts val="2424"/>
              </a:lnSpc>
            </a:pPr>
            <a:endParaRPr lang="en-US" sz="2799">
              <a:solidFill>
                <a:srgbClr val="000000"/>
              </a:solidFill>
              <a:latin typeface="Dream Avenue"/>
            </a:endParaRPr>
          </a:p>
          <a:p>
            <a:pPr algn="ctr">
              <a:lnSpc>
                <a:spcPts val="6999"/>
              </a:lnSpc>
            </a:pPr>
            <a:r>
              <a:rPr lang="en-US" sz="2799">
                <a:solidFill>
                  <a:srgbClr val="000000"/>
                </a:solidFill>
                <a:latin typeface="Dream Avenue"/>
              </a:rPr>
              <a:t>94.3% 94.2% 80.2%</a:t>
            </a:r>
          </a:p>
        </p:txBody>
      </p:sp>
      <p:sp>
        <p:nvSpPr>
          <p:cNvPr id="9" name="TextBox 9"/>
          <p:cNvSpPr txBox="1"/>
          <p:nvPr/>
        </p:nvSpPr>
        <p:spPr>
          <a:xfrm>
            <a:off x="13212880" y="3450088"/>
            <a:ext cx="1571444" cy="4514183"/>
          </a:xfrm>
          <a:prstGeom prst="rect">
            <a:avLst/>
          </a:prstGeom>
        </p:spPr>
        <p:txBody>
          <a:bodyPr lIns="0" tIns="0" rIns="0" bIns="0" rtlCol="0" anchor="t">
            <a:spAutoFit/>
          </a:bodyPr>
          <a:lstStyle/>
          <a:p>
            <a:pPr algn="ctr">
              <a:lnSpc>
                <a:spcPts val="3900"/>
              </a:lnSpc>
            </a:pPr>
            <a:r>
              <a:rPr lang="en-US" sz="2799">
                <a:solidFill>
                  <a:srgbClr val="000000"/>
                </a:solidFill>
                <a:latin typeface="Dream Avenue"/>
              </a:rPr>
              <a:t>Accuracy (Balanced Data)</a:t>
            </a:r>
          </a:p>
          <a:p>
            <a:pPr algn="ctr">
              <a:lnSpc>
                <a:spcPts val="2424"/>
              </a:lnSpc>
            </a:pPr>
            <a:endParaRPr lang="en-US" sz="2799">
              <a:solidFill>
                <a:srgbClr val="000000"/>
              </a:solidFill>
              <a:latin typeface="Dream Avenue"/>
            </a:endParaRPr>
          </a:p>
          <a:p>
            <a:pPr algn="ctr">
              <a:lnSpc>
                <a:spcPts val="6999"/>
              </a:lnSpc>
            </a:pPr>
            <a:r>
              <a:rPr lang="en-US" sz="2799">
                <a:solidFill>
                  <a:srgbClr val="000000"/>
                </a:solidFill>
                <a:latin typeface="Dream Avenue"/>
              </a:rPr>
              <a:t>94.7% 95.1% 82.9%</a:t>
            </a:r>
          </a:p>
        </p:txBody>
      </p:sp>
      <p:sp>
        <p:nvSpPr>
          <p:cNvPr id="10" name="TextBox 10"/>
          <p:cNvSpPr txBox="1"/>
          <p:nvPr/>
        </p:nvSpPr>
        <p:spPr>
          <a:xfrm>
            <a:off x="7995856" y="414557"/>
            <a:ext cx="2864339" cy="688869"/>
          </a:xfrm>
          <a:prstGeom prst="rect">
            <a:avLst/>
          </a:prstGeom>
        </p:spPr>
        <p:txBody>
          <a:bodyPr lIns="0" tIns="0" rIns="0" bIns="0" rtlCol="0" anchor="t">
            <a:spAutoFit/>
          </a:bodyPr>
          <a:lstStyle/>
          <a:p>
            <a:pPr algn="ctr">
              <a:lnSpc>
                <a:spcPts val="5599"/>
              </a:lnSpc>
            </a:pPr>
            <a:r>
              <a:rPr lang="en-US" sz="3999">
                <a:solidFill>
                  <a:srgbClr val="000000"/>
                </a:solidFill>
                <a:latin typeface="Dream Avenue"/>
              </a:rPr>
              <a:t>Modelling</a:t>
            </a:r>
          </a:p>
        </p:txBody>
      </p:sp>
      <p:sp>
        <p:nvSpPr>
          <p:cNvPr id="11" name="TextBox 11"/>
          <p:cNvSpPr txBox="1"/>
          <p:nvPr/>
        </p:nvSpPr>
        <p:spPr>
          <a:xfrm>
            <a:off x="2685078" y="8603685"/>
            <a:ext cx="14169914" cy="1189406"/>
          </a:xfrm>
          <a:prstGeom prst="rect">
            <a:avLst/>
          </a:prstGeom>
        </p:spPr>
        <p:txBody>
          <a:bodyPr lIns="0" tIns="0" rIns="0" bIns="0" rtlCol="0" anchor="t">
            <a:spAutoFit/>
          </a:bodyPr>
          <a:lstStyle/>
          <a:p>
            <a:pPr algn="just">
              <a:lnSpc>
                <a:spcPts val="4725"/>
              </a:lnSpc>
            </a:pPr>
            <a:r>
              <a:rPr lang="en-US" sz="3199">
                <a:solidFill>
                  <a:srgbClr val="000000"/>
                </a:solidFill>
                <a:latin typeface="Tenor Sans"/>
              </a:rPr>
              <a:t>With imbalanced data handling, we get more than 1% in accuracy in XGB and 2% in KNN</a:t>
            </a:r>
          </a:p>
        </p:txBody>
      </p:sp>
      <p:sp>
        <p:nvSpPr>
          <p:cNvPr id="12" name="TextBox 12"/>
          <p:cNvSpPr txBox="1"/>
          <p:nvPr/>
        </p:nvSpPr>
        <p:spPr>
          <a:xfrm>
            <a:off x="2685078" y="1147020"/>
            <a:ext cx="14167933" cy="1789481"/>
          </a:xfrm>
          <a:prstGeom prst="rect">
            <a:avLst/>
          </a:prstGeom>
        </p:spPr>
        <p:txBody>
          <a:bodyPr lIns="0" tIns="0" rIns="0" bIns="0" rtlCol="0" anchor="t">
            <a:spAutoFit/>
          </a:bodyPr>
          <a:lstStyle/>
          <a:p>
            <a:pPr algn="l">
              <a:lnSpc>
                <a:spcPts val="4725"/>
              </a:lnSpc>
            </a:pPr>
            <a:r>
              <a:rPr lang="en-US" sz="3199">
                <a:solidFill>
                  <a:srgbClr val="000000"/>
                </a:solidFill>
                <a:latin typeface="Tenor Sans"/>
              </a:rPr>
              <a:t>First, we need to determine which algorithms we will use.</a:t>
            </a:r>
          </a:p>
          <a:p>
            <a:pPr algn="just">
              <a:lnSpc>
                <a:spcPts val="4725"/>
              </a:lnSpc>
            </a:pPr>
            <a:r>
              <a:rPr lang="en-US" sz="3199" spc="67">
                <a:solidFill>
                  <a:srgbClr val="000000"/>
                </a:solidFill>
                <a:latin typeface="Tenor Sans"/>
              </a:rPr>
              <a:t>We check accuracy using a classifier of 3 algorithms, Random Forest, XGBoost, and KNN.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7995856" y="2021319"/>
            <a:ext cx="2864339" cy="688869"/>
          </a:xfrm>
          <a:prstGeom prst="rect">
            <a:avLst/>
          </a:prstGeom>
        </p:spPr>
        <p:txBody>
          <a:bodyPr lIns="0" tIns="0" rIns="0" bIns="0" rtlCol="0" anchor="t">
            <a:spAutoFit/>
          </a:bodyPr>
          <a:lstStyle/>
          <a:p>
            <a:pPr algn="ctr">
              <a:lnSpc>
                <a:spcPts val="5599"/>
              </a:lnSpc>
            </a:pPr>
            <a:r>
              <a:rPr lang="en-US" sz="3999">
                <a:solidFill>
                  <a:srgbClr val="000000"/>
                </a:solidFill>
                <a:latin typeface="Dream Avenue"/>
              </a:rPr>
              <a:t>Modelling</a:t>
            </a:r>
          </a:p>
        </p:txBody>
      </p:sp>
      <p:sp>
        <p:nvSpPr>
          <p:cNvPr id="3" name="TextBox 3"/>
          <p:cNvSpPr txBox="1"/>
          <p:nvPr/>
        </p:nvSpPr>
        <p:spPr>
          <a:xfrm>
            <a:off x="1994211" y="3052029"/>
            <a:ext cx="14864982" cy="3592640"/>
          </a:xfrm>
          <a:prstGeom prst="rect">
            <a:avLst/>
          </a:prstGeom>
        </p:spPr>
        <p:txBody>
          <a:bodyPr lIns="0" tIns="0" rIns="0" bIns="0" rtlCol="0" anchor="t">
            <a:spAutoFit/>
          </a:bodyPr>
          <a:lstStyle/>
          <a:p>
            <a:pPr algn="just">
              <a:lnSpc>
                <a:spcPts val="4725"/>
              </a:lnSpc>
            </a:pPr>
            <a:r>
              <a:rPr lang="en-US" sz="3199">
                <a:solidFill>
                  <a:srgbClr val="000000"/>
                </a:solidFill>
                <a:latin typeface="Tenor Sans"/>
              </a:rPr>
              <a:t>We choose XGBoost for two main reasons: speed and scalability.</a:t>
            </a:r>
          </a:p>
          <a:p>
            <a:pPr marL="690772" lvl="1" indent="-345386" algn="just">
              <a:lnSpc>
                <a:spcPts val="4725"/>
              </a:lnSpc>
              <a:buFont typeface="Arial"/>
              <a:buChar char="•"/>
            </a:pPr>
            <a:r>
              <a:rPr lang="en-US" sz="3199">
                <a:solidFill>
                  <a:srgbClr val="000000"/>
                </a:solidFill>
                <a:latin typeface="Tenor Sans"/>
              </a:rPr>
              <a:t>XGBoost is faster than Random Forest because it uses gradient boosting, which is a more efficient way to build decision trees.</a:t>
            </a:r>
          </a:p>
          <a:p>
            <a:pPr marL="690772" lvl="1" indent="-345386" algn="just">
              <a:lnSpc>
                <a:spcPts val="4725"/>
              </a:lnSpc>
              <a:buFont typeface="Arial"/>
              <a:buChar char="•"/>
            </a:pPr>
            <a:r>
              <a:rPr lang="en-US" sz="3199">
                <a:solidFill>
                  <a:srgbClr val="000000"/>
                </a:solidFill>
                <a:latin typeface="Tenor Sans"/>
              </a:rPr>
              <a:t>It can handle large datasets and parallel processing, making it suitable for large-scale problems.</a:t>
            </a:r>
          </a:p>
          <a:p>
            <a:pPr algn="just">
              <a:lnSpc>
                <a:spcPts val="4725"/>
              </a:lnSpc>
            </a:pPr>
            <a:endParaRPr lang="en-US" sz="3199">
              <a:solidFill>
                <a:srgbClr val="000000"/>
              </a:solidFill>
              <a:latin typeface="Tenor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7995856" y="2021319"/>
            <a:ext cx="2864339" cy="669893"/>
          </a:xfrm>
          <a:prstGeom prst="rect">
            <a:avLst/>
          </a:prstGeom>
        </p:spPr>
        <p:txBody>
          <a:bodyPr lIns="0" tIns="0" rIns="0" bIns="0" rtlCol="0" anchor="t">
            <a:spAutoFit/>
          </a:bodyPr>
          <a:lstStyle/>
          <a:p>
            <a:pPr algn="l">
              <a:lnSpc>
                <a:spcPts val="5599"/>
              </a:lnSpc>
            </a:pPr>
            <a:r>
              <a:rPr lang="en-US" sz="3999">
                <a:solidFill>
                  <a:srgbClr val="000000"/>
                </a:solidFill>
                <a:latin typeface="Dream Avenue"/>
              </a:rPr>
              <a:t>MODELLING</a:t>
            </a:r>
          </a:p>
        </p:txBody>
      </p:sp>
      <p:sp>
        <p:nvSpPr>
          <p:cNvPr id="3" name="TextBox 3"/>
          <p:cNvSpPr txBox="1"/>
          <p:nvPr/>
        </p:nvSpPr>
        <p:spPr>
          <a:xfrm>
            <a:off x="2340359" y="2894838"/>
            <a:ext cx="14175334" cy="4192710"/>
          </a:xfrm>
          <a:prstGeom prst="rect">
            <a:avLst/>
          </a:prstGeom>
        </p:spPr>
        <p:txBody>
          <a:bodyPr lIns="0" tIns="0" rIns="0" bIns="0" rtlCol="0" anchor="t">
            <a:spAutoFit/>
          </a:bodyPr>
          <a:lstStyle/>
          <a:p>
            <a:pPr marL="690772" lvl="1" indent="-345386" algn="just">
              <a:lnSpc>
                <a:spcPts val="4725"/>
              </a:lnSpc>
              <a:buFont typeface="Arial"/>
              <a:buChar char="•"/>
            </a:pPr>
            <a:r>
              <a:rPr lang="en-US" sz="3199">
                <a:solidFill>
                  <a:srgbClr val="000000"/>
                </a:solidFill>
                <a:latin typeface="Tenor Sans"/>
              </a:rPr>
              <a:t>We need to do hyperparameter tuning before checking precision, recall, and F1-score because it helps to optimize the model's performance.</a:t>
            </a:r>
          </a:p>
          <a:p>
            <a:pPr marL="690772" lvl="1" indent="-345386" algn="just">
              <a:lnSpc>
                <a:spcPts val="4725"/>
              </a:lnSpc>
              <a:buFont typeface="Arial"/>
              <a:buChar char="•"/>
            </a:pPr>
            <a:r>
              <a:rPr lang="en-US" sz="3199">
                <a:solidFill>
                  <a:srgbClr val="000000"/>
                </a:solidFill>
                <a:latin typeface="Tenor Sans"/>
              </a:rPr>
              <a:t>The goal of hyperparameter tuning is to find the best combination of hyperparameters to achieve the best results in terms of accuracy, precision, recall, F1 score, or other performance metrics.</a:t>
            </a:r>
          </a:p>
          <a:p>
            <a:pPr algn="just">
              <a:lnSpc>
                <a:spcPts val="4725"/>
              </a:lnSpc>
            </a:pPr>
            <a:endParaRPr lang="en-US" sz="3199">
              <a:solidFill>
                <a:srgbClr val="000000"/>
              </a:solidFill>
              <a:latin typeface="Tenor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00500"/>
            <a:ext cx="18288000" cy="18288000"/>
            <a:chOff x="0" y="0"/>
            <a:chExt cx="24384000" cy="24384000"/>
          </a:xfrm>
        </p:grpSpPr>
        <p:sp>
          <p:nvSpPr>
            <p:cNvPr id="3" name="Freeform 3"/>
            <p:cNvSpPr/>
            <p:nvPr/>
          </p:nvSpPr>
          <p:spPr>
            <a:xfrm>
              <a:off x="0" y="0"/>
              <a:ext cx="24384000" cy="24384000"/>
            </a:xfrm>
            <a:custGeom>
              <a:avLst/>
              <a:gdLst/>
              <a:ahLst/>
              <a:cxnLst/>
              <a:rect l="l" t="t" r="r" b="b"/>
              <a:pathLst>
                <a:path w="24384000" h="24384000">
                  <a:moveTo>
                    <a:pt x="0" y="0"/>
                  </a:moveTo>
                  <a:lnTo>
                    <a:pt x="24384000" y="0"/>
                  </a:lnTo>
                  <a:lnTo>
                    <a:pt x="24384000" y="24384000"/>
                  </a:lnTo>
                  <a:lnTo>
                    <a:pt x="0" y="24384000"/>
                  </a:lnTo>
                  <a:lnTo>
                    <a:pt x="0" y="0"/>
                  </a:lnTo>
                  <a:close/>
                </a:path>
              </a:pathLst>
            </a:custGeom>
            <a:blipFill>
              <a:blip r:embed="rId2">
                <a:alphaModFix amt="9799"/>
              </a:blip>
              <a:stretch>
                <a:fillRect/>
              </a:stretch>
            </a:blipFill>
          </p:spPr>
        </p:sp>
      </p:grpSp>
      <p:grpSp>
        <p:nvGrpSpPr>
          <p:cNvPr id="4" name="Group 4"/>
          <p:cNvGrpSpPr>
            <a:grpSpLocks noChangeAspect="1"/>
          </p:cNvGrpSpPr>
          <p:nvPr/>
        </p:nvGrpSpPr>
        <p:grpSpPr>
          <a:xfrm>
            <a:off x="6295854" y="1299391"/>
            <a:ext cx="11975792" cy="7688180"/>
            <a:chOff x="0" y="0"/>
            <a:chExt cx="11975795" cy="7688174"/>
          </a:xfrm>
        </p:grpSpPr>
        <p:sp>
          <p:nvSpPr>
            <p:cNvPr id="5" name="Freeform 5"/>
            <p:cNvSpPr/>
            <p:nvPr/>
          </p:nvSpPr>
          <p:spPr>
            <a:xfrm>
              <a:off x="0" y="0"/>
              <a:ext cx="11975846" cy="7688199"/>
            </a:xfrm>
            <a:custGeom>
              <a:avLst/>
              <a:gdLst/>
              <a:ahLst/>
              <a:cxnLst/>
              <a:rect l="l" t="t" r="r" b="b"/>
              <a:pathLst>
                <a:path w="11975846" h="7688199">
                  <a:moveTo>
                    <a:pt x="0" y="0"/>
                  </a:moveTo>
                  <a:lnTo>
                    <a:pt x="0" y="7688199"/>
                  </a:lnTo>
                  <a:lnTo>
                    <a:pt x="11975846" y="7688199"/>
                  </a:lnTo>
                  <a:lnTo>
                    <a:pt x="11975846" y="0"/>
                  </a:lnTo>
                  <a:close/>
                </a:path>
              </a:pathLst>
            </a:custGeom>
            <a:solidFill>
              <a:srgbClr val="567884"/>
            </a:solidFill>
          </p:spPr>
        </p:sp>
      </p:grpSp>
      <p:grpSp>
        <p:nvGrpSpPr>
          <p:cNvPr id="6" name="Group 6"/>
          <p:cNvGrpSpPr>
            <a:grpSpLocks noChangeAspect="1"/>
          </p:cNvGrpSpPr>
          <p:nvPr/>
        </p:nvGrpSpPr>
        <p:grpSpPr>
          <a:xfrm>
            <a:off x="0" y="1299410"/>
            <a:ext cx="5514975" cy="7686675"/>
            <a:chOff x="0" y="0"/>
            <a:chExt cx="7353300" cy="10248900"/>
          </a:xfrm>
        </p:grpSpPr>
        <p:sp>
          <p:nvSpPr>
            <p:cNvPr id="7" name="Freeform 7"/>
            <p:cNvSpPr/>
            <p:nvPr/>
          </p:nvSpPr>
          <p:spPr>
            <a:xfrm>
              <a:off x="0" y="0"/>
              <a:ext cx="7353300" cy="10248900"/>
            </a:xfrm>
            <a:custGeom>
              <a:avLst/>
              <a:gdLst/>
              <a:ahLst/>
              <a:cxnLst/>
              <a:rect l="l" t="t" r="r" b="b"/>
              <a:pathLst>
                <a:path w="7353300" h="10248900">
                  <a:moveTo>
                    <a:pt x="0" y="0"/>
                  </a:moveTo>
                  <a:lnTo>
                    <a:pt x="0" y="10248900"/>
                  </a:lnTo>
                  <a:lnTo>
                    <a:pt x="7353300" y="10248900"/>
                  </a:lnTo>
                  <a:lnTo>
                    <a:pt x="7353300" y="0"/>
                  </a:lnTo>
                  <a:close/>
                </a:path>
              </a:pathLst>
            </a:custGeom>
            <a:blipFill>
              <a:blip r:embed="rId3"/>
              <a:stretch>
                <a:fillRect t="-3815" b="-3867"/>
              </a:stretch>
            </a:blipFill>
          </p:spPr>
        </p:sp>
      </p:grpSp>
      <p:sp>
        <p:nvSpPr>
          <p:cNvPr id="8" name="TextBox 8"/>
          <p:cNvSpPr txBox="1"/>
          <p:nvPr/>
        </p:nvSpPr>
        <p:spPr>
          <a:xfrm>
            <a:off x="6684140" y="3834505"/>
            <a:ext cx="9096670" cy="4041575"/>
          </a:xfrm>
          <a:prstGeom prst="rect">
            <a:avLst/>
          </a:prstGeom>
        </p:spPr>
        <p:txBody>
          <a:bodyPr lIns="0" tIns="0" rIns="0" bIns="0" rtlCol="0" anchor="t">
            <a:spAutoFit/>
          </a:bodyPr>
          <a:lstStyle/>
          <a:p>
            <a:pPr algn="just">
              <a:lnSpc>
                <a:spcPts val="3569"/>
              </a:lnSpc>
            </a:pPr>
            <a:r>
              <a:rPr lang="en-US" sz="2999">
                <a:solidFill>
                  <a:srgbClr val="E2EAED"/>
                </a:solidFill>
                <a:latin typeface="Tenor Sans"/>
              </a:rPr>
              <a:t>In December 2019, Fornova surveyed over 200,000 hotels worldwide to learn about their cancellation policies. They found that 38% of hotels offered free cancellation, and 62% had a no-refund policy. In July 2020, they repeated the survey and found that 58% of hotels now offer free cancellations, while 42% still don't offer refunds. The pandemic caused this shift in the industry.</a:t>
            </a:r>
          </a:p>
        </p:txBody>
      </p:sp>
      <p:sp>
        <p:nvSpPr>
          <p:cNvPr id="9" name="TextBox 9"/>
          <p:cNvSpPr txBox="1"/>
          <p:nvPr/>
        </p:nvSpPr>
        <p:spPr>
          <a:xfrm>
            <a:off x="6684140" y="1937490"/>
            <a:ext cx="9002735" cy="1610963"/>
          </a:xfrm>
          <a:prstGeom prst="rect">
            <a:avLst/>
          </a:prstGeom>
        </p:spPr>
        <p:txBody>
          <a:bodyPr lIns="0" tIns="0" rIns="0" bIns="0" rtlCol="0" anchor="t">
            <a:spAutoFit/>
          </a:bodyPr>
          <a:lstStyle/>
          <a:p>
            <a:pPr algn="just">
              <a:lnSpc>
                <a:spcPts val="6226"/>
              </a:lnSpc>
            </a:pPr>
            <a:r>
              <a:rPr lang="en-US" sz="6399">
                <a:solidFill>
                  <a:srgbClr val="DFE8ED"/>
                </a:solidFill>
                <a:latin typeface="Dream Avenue"/>
              </a:rPr>
              <a:t>HOTEL CANCELLATION RATES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65297" y="3409559"/>
            <a:ext cx="15160019" cy="4463282"/>
          </a:xfrm>
          <a:prstGeom prst="rect">
            <a:avLst/>
          </a:prstGeom>
        </p:spPr>
      </p:pic>
      <p:sp>
        <p:nvSpPr>
          <p:cNvPr id="3" name="TextBox 3"/>
          <p:cNvSpPr txBox="1"/>
          <p:nvPr/>
        </p:nvSpPr>
        <p:spPr>
          <a:xfrm>
            <a:off x="5104209" y="3957123"/>
            <a:ext cx="1067352"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Model</a:t>
            </a:r>
          </a:p>
        </p:txBody>
      </p:sp>
      <p:sp>
        <p:nvSpPr>
          <p:cNvPr id="4" name="TextBox 4"/>
          <p:cNvSpPr txBox="1"/>
          <p:nvPr/>
        </p:nvSpPr>
        <p:spPr>
          <a:xfrm>
            <a:off x="4832594" y="6822577"/>
            <a:ext cx="1610592"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XGBoost</a:t>
            </a:r>
          </a:p>
        </p:txBody>
      </p:sp>
      <p:sp>
        <p:nvSpPr>
          <p:cNvPr id="5" name="TextBox 5"/>
          <p:cNvSpPr txBox="1"/>
          <p:nvPr/>
        </p:nvSpPr>
        <p:spPr>
          <a:xfrm>
            <a:off x="4317502" y="5389845"/>
            <a:ext cx="2640968"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Random Forest</a:t>
            </a:r>
          </a:p>
        </p:txBody>
      </p:sp>
      <p:sp>
        <p:nvSpPr>
          <p:cNvPr id="6" name="TextBox 6"/>
          <p:cNvSpPr txBox="1"/>
          <p:nvPr/>
        </p:nvSpPr>
        <p:spPr>
          <a:xfrm>
            <a:off x="10311460" y="6822577"/>
            <a:ext cx="829294"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97%</a:t>
            </a:r>
          </a:p>
        </p:txBody>
      </p:sp>
      <p:sp>
        <p:nvSpPr>
          <p:cNvPr id="7" name="TextBox 7"/>
          <p:cNvSpPr txBox="1"/>
          <p:nvPr/>
        </p:nvSpPr>
        <p:spPr>
          <a:xfrm>
            <a:off x="10257282" y="5389845"/>
            <a:ext cx="937746"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89% </a:t>
            </a:r>
          </a:p>
        </p:txBody>
      </p:sp>
      <p:sp>
        <p:nvSpPr>
          <p:cNvPr id="8" name="TextBox 8"/>
          <p:cNvSpPr txBox="1"/>
          <p:nvPr/>
        </p:nvSpPr>
        <p:spPr>
          <a:xfrm>
            <a:off x="9912744" y="3957123"/>
            <a:ext cx="1626813"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Precision </a:t>
            </a:r>
          </a:p>
        </p:txBody>
      </p:sp>
      <p:sp>
        <p:nvSpPr>
          <p:cNvPr id="9" name="TextBox 9"/>
          <p:cNvSpPr txBox="1"/>
          <p:nvPr/>
        </p:nvSpPr>
        <p:spPr>
          <a:xfrm>
            <a:off x="12922558" y="6822577"/>
            <a:ext cx="791099"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91 %</a:t>
            </a:r>
          </a:p>
        </p:txBody>
      </p:sp>
      <p:sp>
        <p:nvSpPr>
          <p:cNvPr id="10" name="TextBox 10"/>
          <p:cNvSpPr txBox="1"/>
          <p:nvPr/>
        </p:nvSpPr>
        <p:spPr>
          <a:xfrm>
            <a:off x="12820612" y="3957123"/>
            <a:ext cx="995039"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Recall</a:t>
            </a:r>
          </a:p>
        </p:txBody>
      </p:sp>
      <p:sp>
        <p:nvSpPr>
          <p:cNvPr id="11" name="TextBox 11"/>
          <p:cNvSpPr txBox="1"/>
          <p:nvPr/>
        </p:nvSpPr>
        <p:spPr>
          <a:xfrm>
            <a:off x="12634131" y="5389845"/>
            <a:ext cx="1368181"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 72% </a:t>
            </a:r>
          </a:p>
        </p:txBody>
      </p:sp>
      <p:sp>
        <p:nvSpPr>
          <p:cNvPr id="12" name="TextBox 12"/>
          <p:cNvSpPr txBox="1"/>
          <p:nvPr/>
        </p:nvSpPr>
        <p:spPr>
          <a:xfrm>
            <a:off x="15312781" y="5389845"/>
            <a:ext cx="829294"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79%</a:t>
            </a:r>
          </a:p>
        </p:txBody>
      </p:sp>
      <p:sp>
        <p:nvSpPr>
          <p:cNvPr id="13" name="TextBox 13"/>
          <p:cNvSpPr txBox="1"/>
          <p:nvPr/>
        </p:nvSpPr>
        <p:spPr>
          <a:xfrm>
            <a:off x="15297150" y="6822577"/>
            <a:ext cx="860574"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94%</a:t>
            </a:r>
          </a:p>
        </p:txBody>
      </p:sp>
      <p:sp>
        <p:nvSpPr>
          <p:cNvPr id="14" name="TextBox 14"/>
          <p:cNvSpPr txBox="1"/>
          <p:nvPr/>
        </p:nvSpPr>
        <p:spPr>
          <a:xfrm>
            <a:off x="14996817" y="3957123"/>
            <a:ext cx="1461078" cy="543487"/>
          </a:xfrm>
          <a:prstGeom prst="rect">
            <a:avLst/>
          </a:prstGeom>
        </p:spPr>
        <p:txBody>
          <a:bodyPr lIns="0" tIns="0" rIns="0" bIns="0" rtlCol="0" anchor="t">
            <a:spAutoFit/>
          </a:bodyPr>
          <a:lstStyle/>
          <a:p>
            <a:pPr algn="l">
              <a:lnSpc>
                <a:spcPts val="4479"/>
              </a:lnSpc>
            </a:pPr>
            <a:r>
              <a:rPr lang="en-US" sz="3199">
                <a:solidFill>
                  <a:srgbClr val="000000"/>
                </a:solidFill>
                <a:latin typeface="Dream Avenue"/>
              </a:rPr>
              <a:t>F1-Score</a:t>
            </a:r>
          </a:p>
        </p:txBody>
      </p:sp>
      <p:sp>
        <p:nvSpPr>
          <p:cNvPr id="15" name="TextBox 15"/>
          <p:cNvSpPr txBox="1"/>
          <p:nvPr/>
        </p:nvSpPr>
        <p:spPr>
          <a:xfrm>
            <a:off x="7995856" y="2021310"/>
            <a:ext cx="2864339" cy="669893"/>
          </a:xfrm>
          <a:prstGeom prst="rect">
            <a:avLst/>
          </a:prstGeom>
        </p:spPr>
        <p:txBody>
          <a:bodyPr lIns="0" tIns="0" rIns="0" bIns="0" rtlCol="0" anchor="t">
            <a:spAutoFit/>
          </a:bodyPr>
          <a:lstStyle/>
          <a:p>
            <a:pPr algn="l">
              <a:lnSpc>
                <a:spcPts val="5599"/>
              </a:lnSpc>
            </a:pPr>
            <a:r>
              <a:rPr lang="en-US" sz="3999">
                <a:solidFill>
                  <a:srgbClr val="000000"/>
                </a:solidFill>
                <a:latin typeface="Dream Avenue"/>
              </a:rPr>
              <a:t>MODELLING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7995856" y="2021310"/>
            <a:ext cx="2864339" cy="669893"/>
          </a:xfrm>
          <a:prstGeom prst="rect">
            <a:avLst/>
          </a:prstGeom>
        </p:spPr>
        <p:txBody>
          <a:bodyPr lIns="0" tIns="0" rIns="0" bIns="0" rtlCol="0" anchor="t">
            <a:spAutoFit/>
          </a:bodyPr>
          <a:lstStyle/>
          <a:p>
            <a:pPr algn="l">
              <a:lnSpc>
                <a:spcPts val="5599"/>
              </a:lnSpc>
            </a:pPr>
            <a:r>
              <a:rPr lang="en-US" sz="3999">
                <a:solidFill>
                  <a:srgbClr val="000000"/>
                </a:solidFill>
                <a:latin typeface="Dream Avenue"/>
              </a:rPr>
              <a:t>MODELLING</a:t>
            </a:r>
          </a:p>
        </p:txBody>
      </p:sp>
      <p:sp>
        <p:nvSpPr>
          <p:cNvPr id="3" name="TextBox 3"/>
          <p:cNvSpPr txBox="1"/>
          <p:nvPr/>
        </p:nvSpPr>
        <p:spPr>
          <a:xfrm>
            <a:off x="2340359" y="2958055"/>
            <a:ext cx="14175334" cy="2799166"/>
          </a:xfrm>
          <a:prstGeom prst="rect">
            <a:avLst/>
          </a:prstGeom>
        </p:spPr>
        <p:txBody>
          <a:bodyPr lIns="0" tIns="0" rIns="0" bIns="0" rtlCol="0" anchor="t">
            <a:spAutoFit/>
          </a:bodyPr>
          <a:lstStyle/>
          <a:p>
            <a:pPr marL="647593" lvl="1" indent="-323797" algn="just">
              <a:lnSpc>
                <a:spcPts val="4430"/>
              </a:lnSpc>
              <a:buFont typeface="Arial"/>
              <a:buChar char="•"/>
            </a:pPr>
            <a:r>
              <a:rPr lang="en-US" sz="2999" spc="71">
                <a:solidFill>
                  <a:srgbClr val="000000"/>
                </a:solidFill>
                <a:latin typeface="Tenor Sans"/>
              </a:rPr>
              <a:t>We tuned XGBoost to get 91% Recall which made it the best algorithm for our dataset. However, using CVgridsearch XGBoost without being randomized takes a long time. Our model is performing well with high precision and recall scores, and it is neither underfit nor overfit.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7995856" y="2021310"/>
            <a:ext cx="2864339" cy="669893"/>
          </a:xfrm>
          <a:prstGeom prst="rect">
            <a:avLst/>
          </a:prstGeom>
        </p:spPr>
        <p:txBody>
          <a:bodyPr lIns="0" tIns="0" rIns="0" bIns="0" rtlCol="0" anchor="t">
            <a:spAutoFit/>
          </a:bodyPr>
          <a:lstStyle/>
          <a:p>
            <a:pPr algn="l">
              <a:lnSpc>
                <a:spcPts val="5599"/>
              </a:lnSpc>
            </a:pPr>
            <a:r>
              <a:rPr lang="en-US" sz="3999">
                <a:solidFill>
                  <a:srgbClr val="000000"/>
                </a:solidFill>
                <a:latin typeface="Dream Avenue"/>
              </a:rPr>
              <a:t>MODELLING</a:t>
            </a:r>
          </a:p>
        </p:txBody>
      </p:sp>
      <p:sp>
        <p:nvSpPr>
          <p:cNvPr id="3" name="TextBox 3"/>
          <p:cNvSpPr txBox="1"/>
          <p:nvPr/>
        </p:nvSpPr>
        <p:spPr>
          <a:xfrm>
            <a:off x="2340359" y="3107180"/>
            <a:ext cx="14175334" cy="3361053"/>
          </a:xfrm>
          <a:prstGeom prst="rect">
            <a:avLst/>
          </a:prstGeom>
        </p:spPr>
        <p:txBody>
          <a:bodyPr lIns="0" tIns="0" rIns="0" bIns="0" rtlCol="0" anchor="t">
            <a:spAutoFit/>
          </a:bodyPr>
          <a:lstStyle/>
          <a:p>
            <a:pPr marL="647593" lvl="1" indent="-323797" algn="just">
              <a:lnSpc>
                <a:spcPts val="4430"/>
              </a:lnSpc>
              <a:buFont typeface="Arial"/>
              <a:buChar char="•"/>
            </a:pPr>
            <a:r>
              <a:rPr lang="en-US" sz="2999" spc="71">
                <a:solidFill>
                  <a:srgbClr val="000000"/>
                </a:solidFill>
                <a:latin typeface="Tenor Sans"/>
              </a:rPr>
              <a:t>The classification model used in the analysis has an accuracy of 94% in predicting whether a booking will be cancelled or not. </a:t>
            </a:r>
          </a:p>
          <a:p>
            <a:pPr marL="647593" lvl="1" indent="-323797" algn="just">
              <a:lnSpc>
                <a:spcPts val="4430"/>
              </a:lnSpc>
              <a:buFont typeface="Arial"/>
              <a:buChar char="•"/>
            </a:pPr>
            <a:r>
              <a:rPr lang="en-US" sz="2999" spc="71">
                <a:solidFill>
                  <a:srgbClr val="000000"/>
                </a:solidFill>
                <a:latin typeface="Tenor Sans"/>
              </a:rPr>
              <a:t>It has a high recall of 0.97 for correctly identifying cancellations and a good precision of 0.92 for predicting cancellations. </a:t>
            </a:r>
          </a:p>
          <a:p>
            <a:pPr marL="647593" lvl="1" indent="-323797" algn="just">
              <a:lnSpc>
                <a:spcPts val="4430"/>
              </a:lnSpc>
              <a:buFont typeface="Arial"/>
              <a:buChar char="•"/>
            </a:pPr>
            <a:r>
              <a:rPr lang="en-US" sz="2999" spc="71">
                <a:solidFill>
                  <a:srgbClr val="000000"/>
                </a:solidFill>
                <a:latin typeface="Tenor Sans"/>
              </a:rPr>
              <a:t>The F1 score is 0.94, indicating a good balance between precision and recall.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637"/>
          <a:stretch>
            <a:fillRect/>
          </a:stretch>
        </p:blipFill>
        <p:spPr>
          <a:xfrm>
            <a:off x="10524692" y="1465839"/>
            <a:ext cx="6061153" cy="5342704"/>
          </a:xfrm>
          <a:prstGeom prst="rect">
            <a:avLst/>
          </a:prstGeom>
        </p:spPr>
      </p:pic>
      <p:pic>
        <p:nvPicPr>
          <p:cNvPr id="3" name="Picture 3"/>
          <p:cNvPicPr>
            <a:picLocks noChangeAspect="1"/>
          </p:cNvPicPr>
          <p:nvPr/>
        </p:nvPicPr>
        <p:blipFill>
          <a:blip r:embed="rId3"/>
          <a:srcRect l="555" r="3271"/>
          <a:stretch>
            <a:fillRect/>
          </a:stretch>
        </p:blipFill>
        <p:spPr>
          <a:xfrm>
            <a:off x="10524692" y="6907556"/>
            <a:ext cx="6197278" cy="3379444"/>
          </a:xfrm>
          <a:prstGeom prst="rect">
            <a:avLst/>
          </a:prstGeom>
        </p:spPr>
      </p:pic>
      <p:sp>
        <p:nvSpPr>
          <p:cNvPr id="4" name="TextBox 4"/>
          <p:cNvSpPr txBox="1"/>
          <p:nvPr/>
        </p:nvSpPr>
        <p:spPr>
          <a:xfrm>
            <a:off x="1028700" y="1151049"/>
            <a:ext cx="4345991" cy="667681"/>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MODELLING</a:t>
            </a:r>
          </a:p>
        </p:txBody>
      </p:sp>
      <p:sp>
        <p:nvSpPr>
          <p:cNvPr id="5" name="TextBox 5"/>
          <p:cNvSpPr txBox="1"/>
          <p:nvPr/>
        </p:nvSpPr>
        <p:spPr>
          <a:xfrm>
            <a:off x="1028700" y="2065566"/>
            <a:ext cx="7316943" cy="6274484"/>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000000"/>
                </a:solidFill>
                <a:latin typeface="Tenor Sans"/>
              </a:rPr>
              <a:t>The model did really well on both the training and test sets. It had high scores for AUC and accuracy, meaning it was able to predict outcomes well. </a:t>
            </a:r>
          </a:p>
          <a:p>
            <a:pPr marL="604519" lvl="1" indent="-302260" algn="just">
              <a:lnSpc>
                <a:spcPts val="4199"/>
              </a:lnSpc>
              <a:buFont typeface="Arial"/>
              <a:buChar char="•"/>
            </a:pPr>
            <a:r>
              <a:rPr lang="en-US" sz="2799">
                <a:solidFill>
                  <a:srgbClr val="000000"/>
                </a:solidFill>
                <a:latin typeface="Tenor Sans"/>
              </a:rPr>
              <a:t>It also did well in terms of recall, specificity, precision, and F1 scores, which show that it made correct predictions for both positive and negative cases. </a:t>
            </a:r>
          </a:p>
          <a:p>
            <a:pPr marL="604519" lvl="1" indent="-302260" algn="just">
              <a:lnSpc>
                <a:spcPts val="4199"/>
              </a:lnSpc>
              <a:buFont typeface="Arial"/>
              <a:buChar char="•"/>
            </a:pPr>
            <a:r>
              <a:rPr lang="en-US" sz="2799">
                <a:solidFill>
                  <a:srgbClr val="000000"/>
                </a:solidFill>
                <a:latin typeface="Tenor Sans"/>
              </a:rPr>
              <a:t>Additionally, the log loss was low, meaning the model made few mistakes.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2099358" y="1546870"/>
            <a:ext cx="13759384" cy="1377850"/>
          </a:xfrm>
          <a:prstGeom prst="rect">
            <a:avLst/>
          </a:prstGeom>
        </p:spPr>
        <p:txBody>
          <a:bodyPr lIns="0" tIns="0" rIns="0" bIns="0" rtlCol="0" anchor="t">
            <a:spAutoFit/>
          </a:bodyPr>
          <a:lstStyle/>
          <a:p>
            <a:pPr algn="l">
              <a:lnSpc>
                <a:spcPts val="11199"/>
              </a:lnSpc>
            </a:pPr>
            <a:r>
              <a:rPr lang="en-US" sz="7999">
                <a:solidFill>
                  <a:srgbClr val="000000"/>
                </a:solidFill>
                <a:latin typeface="Dream Avenue"/>
              </a:rPr>
              <a:t>Potential impact on business</a:t>
            </a:r>
          </a:p>
        </p:txBody>
      </p:sp>
      <p:sp>
        <p:nvSpPr>
          <p:cNvPr id="3" name="TextBox 3"/>
          <p:cNvSpPr txBox="1"/>
          <p:nvPr/>
        </p:nvSpPr>
        <p:spPr>
          <a:xfrm>
            <a:off x="2056581" y="3049695"/>
            <a:ext cx="14174838" cy="4484828"/>
          </a:xfrm>
          <a:prstGeom prst="rect">
            <a:avLst/>
          </a:prstGeom>
        </p:spPr>
        <p:txBody>
          <a:bodyPr lIns="0" tIns="0" rIns="0" bIns="0" rtlCol="0" anchor="t">
            <a:spAutoFit/>
          </a:bodyPr>
          <a:lstStyle/>
          <a:p>
            <a:pPr algn="just">
              <a:lnSpc>
                <a:spcPts val="4430"/>
              </a:lnSpc>
            </a:pPr>
            <a:r>
              <a:rPr lang="en-US" sz="2999" spc="44" dirty="0">
                <a:solidFill>
                  <a:srgbClr val="000000"/>
                </a:solidFill>
                <a:latin typeface="Tenor Sans"/>
              </a:rPr>
              <a:t>Our model can accurately predicting which customers are likely to cancel their bookings. It can identify 91% of customers who may cancel, which helps hotels take actions to prevent cancellations. Therefore, out of 1000 guests, the model would predict approximately 910, our model can help identify those 910 customers most likely to cancel. By offering these customers a discount or an upgraded room to keep their booking, the hotel can prevent cancellations and reduce their cancellation rate by approximately 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2099358" y="1546870"/>
            <a:ext cx="6364643" cy="1330252"/>
          </a:xfrm>
          <a:prstGeom prst="rect">
            <a:avLst/>
          </a:prstGeom>
        </p:spPr>
        <p:txBody>
          <a:bodyPr lIns="0" tIns="0" rIns="0" bIns="0" rtlCol="0" anchor="t">
            <a:spAutoFit/>
          </a:bodyPr>
          <a:lstStyle/>
          <a:p>
            <a:pPr algn="l">
              <a:lnSpc>
                <a:spcPts val="11199"/>
              </a:lnSpc>
            </a:pPr>
            <a:r>
              <a:rPr lang="en-US" sz="7999">
                <a:solidFill>
                  <a:srgbClr val="000000"/>
                </a:solidFill>
                <a:latin typeface="Dream Avenue"/>
              </a:rPr>
              <a:t>CONCLUSION</a:t>
            </a:r>
          </a:p>
        </p:txBody>
      </p:sp>
      <p:sp>
        <p:nvSpPr>
          <p:cNvPr id="3" name="TextBox 3"/>
          <p:cNvSpPr txBox="1"/>
          <p:nvPr/>
        </p:nvSpPr>
        <p:spPr>
          <a:xfrm>
            <a:off x="2056581" y="3040170"/>
            <a:ext cx="14174838" cy="2992570"/>
          </a:xfrm>
          <a:prstGeom prst="rect">
            <a:avLst/>
          </a:prstGeom>
        </p:spPr>
        <p:txBody>
          <a:bodyPr lIns="0" tIns="0" rIns="0" bIns="0" rtlCol="0" anchor="t">
            <a:spAutoFit/>
          </a:bodyPr>
          <a:lstStyle/>
          <a:p>
            <a:pPr algn="just">
              <a:lnSpc>
                <a:spcPts val="4725"/>
              </a:lnSpc>
            </a:pPr>
            <a:r>
              <a:rPr lang="en-US" sz="3199" spc="47" dirty="0">
                <a:solidFill>
                  <a:srgbClr val="000000"/>
                </a:solidFill>
                <a:latin typeface="Tenor Sans"/>
              </a:rPr>
              <a:t>This project provides useful information on how hotels can improve their sales and performance by analyzing customer behavior and hotel performance trends. By using this information, hotels can make better decisions about pricing, promotions, and other strategies to increase bookings and guest satisfaction, and stay competitive in the market.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0011" y="8349458"/>
            <a:ext cx="433891" cy="433891"/>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518854" y="8349458"/>
            <a:ext cx="429809" cy="4298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553249" y="8433482"/>
            <a:ext cx="359807" cy="261760"/>
          </a:xfrm>
          <a:prstGeom prst="rect">
            <a:avLst/>
          </a:prstGeom>
        </p:spPr>
      </p:pic>
      <p:sp>
        <p:nvSpPr>
          <p:cNvPr id="5" name="TextBox 5"/>
          <p:cNvSpPr txBox="1"/>
          <p:nvPr/>
        </p:nvSpPr>
        <p:spPr>
          <a:xfrm>
            <a:off x="771525" y="2964863"/>
            <a:ext cx="16744950" cy="3774978"/>
          </a:xfrm>
          <a:prstGeom prst="rect">
            <a:avLst/>
          </a:prstGeom>
        </p:spPr>
        <p:txBody>
          <a:bodyPr lIns="0" tIns="0" rIns="0" bIns="0" rtlCol="0" anchor="t">
            <a:spAutoFit/>
          </a:bodyPr>
          <a:lstStyle/>
          <a:p>
            <a:pPr marL="0" lvl="0" indent="0" algn="ctr">
              <a:lnSpc>
                <a:spcPts val="30799"/>
              </a:lnSpc>
              <a:spcBef>
                <a:spcPct val="0"/>
              </a:spcBef>
            </a:pPr>
            <a:r>
              <a:rPr lang="en-US" sz="21999" u="none">
                <a:solidFill>
                  <a:srgbClr val="000000"/>
                </a:solidFill>
                <a:latin typeface="Dream Avenue"/>
              </a:rPr>
              <a:t>Thank you!</a:t>
            </a:r>
          </a:p>
        </p:txBody>
      </p:sp>
      <p:sp>
        <p:nvSpPr>
          <p:cNvPr id="6" name="TextBox 6"/>
          <p:cNvSpPr txBox="1"/>
          <p:nvPr/>
        </p:nvSpPr>
        <p:spPr>
          <a:xfrm>
            <a:off x="3449806" y="2070142"/>
            <a:ext cx="11388388" cy="574597"/>
          </a:xfrm>
          <a:prstGeom prst="rect">
            <a:avLst/>
          </a:prstGeom>
        </p:spPr>
        <p:txBody>
          <a:bodyPr lIns="0" tIns="0" rIns="0" bIns="0" rtlCol="0" anchor="t">
            <a:spAutoFit/>
          </a:bodyPr>
          <a:lstStyle/>
          <a:p>
            <a:pPr algn="ctr">
              <a:lnSpc>
                <a:spcPts val="4399"/>
              </a:lnSpc>
            </a:pPr>
            <a:r>
              <a:rPr lang="en-US" sz="3999" spc="59">
                <a:solidFill>
                  <a:srgbClr val="000000"/>
                </a:solidFill>
                <a:latin typeface="Tenor Sans"/>
              </a:rPr>
              <a:t>Gede Satya Dananjaya</a:t>
            </a:r>
          </a:p>
        </p:txBody>
      </p:sp>
      <p:sp>
        <p:nvSpPr>
          <p:cNvPr id="7" name="TextBox 7"/>
          <p:cNvSpPr txBox="1"/>
          <p:nvPr/>
        </p:nvSpPr>
        <p:spPr>
          <a:xfrm>
            <a:off x="2053902" y="8407551"/>
            <a:ext cx="4526147" cy="323147"/>
          </a:xfrm>
          <a:prstGeom prst="rect">
            <a:avLst/>
          </a:prstGeom>
        </p:spPr>
        <p:txBody>
          <a:bodyPr lIns="0" tIns="0" rIns="0" bIns="0" rtlCol="0" anchor="t">
            <a:spAutoFit/>
          </a:bodyPr>
          <a:lstStyle/>
          <a:p>
            <a:pPr marL="0" lvl="0" indent="0" algn="ctr">
              <a:lnSpc>
                <a:spcPts val="2420"/>
              </a:lnSpc>
              <a:spcBef>
                <a:spcPct val="0"/>
              </a:spcBef>
            </a:pPr>
            <a:r>
              <a:rPr lang="en-US" sz="2200" spc="33">
                <a:solidFill>
                  <a:srgbClr val="000000"/>
                </a:solidFill>
                <a:latin typeface="Tenor Sans"/>
              </a:rPr>
              <a:t>linkedin.com/in/satyadananjaya</a:t>
            </a:r>
          </a:p>
        </p:txBody>
      </p:sp>
      <p:sp>
        <p:nvSpPr>
          <p:cNvPr id="8" name="TextBox 8"/>
          <p:cNvSpPr txBox="1"/>
          <p:nvPr/>
        </p:nvSpPr>
        <p:spPr>
          <a:xfrm>
            <a:off x="7518854" y="8407551"/>
            <a:ext cx="4526147" cy="323147"/>
          </a:xfrm>
          <a:prstGeom prst="rect">
            <a:avLst/>
          </a:prstGeom>
        </p:spPr>
        <p:txBody>
          <a:bodyPr lIns="0" tIns="0" rIns="0" bIns="0" rtlCol="0" anchor="t">
            <a:spAutoFit/>
          </a:bodyPr>
          <a:lstStyle/>
          <a:p>
            <a:pPr marL="0" lvl="0" indent="0" algn="ctr">
              <a:lnSpc>
                <a:spcPts val="2420"/>
              </a:lnSpc>
              <a:spcBef>
                <a:spcPct val="0"/>
              </a:spcBef>
            </a:pPr>
            <a:r>
              <a:rPr lang="en-US" sz="2200" spc="33">
                <a:solidFill>
                  <a:srgbClr val="000000"/>
                </a:solidFill>
                <a:latin typeface="Tenor Sans"/>
              </a:rPr>
              <a:t>github.com/dananjaya14</a:t>
            </a:r>
          </a:p>
        </p:txBody>
      </p:sp>
      <p:sp>
        <p:nvSpPr>
          <p:cNvPr id="9" name="TextBox 9"/>
          <p:cNvSpPr txBox="1"/>
          <p:nvPr/>
        </p:nvSpPr>
        <p:spPr>
          <a:xfrm>
            <a:off x="12733153" y="8407551"/>
            <a:ext cx="4526147" cy="323147"/>
          </a:xfrm>
          <a:prstGeom prst="rect">
            <a:avLst/>
          </a:prstGeom>
        </p:spPr>
        <p:txBody>
          <a:bodyPr lIns="0" tIns="0" rIns="0" bIns="0" rtlCol="0" anchor="t">
            <a:spAutoFit/>
          </a:bodyPr>
          <a:lstStyle/>
          <a:p>
            <a:pPr marL="0" lvl="0" indent="0" algn="ctr">
              <a:lnSpc>
                <a:spcPts val="2420"/>
              </a:lnSpc>
              <a:spcBef>
                <a:spcPct val="0"/>
              </a:spcBef>
            </a:pPr>
            <a:r>
              <a:rPr lang="en-US" sz="2200" spc="33">
                <a:solidFill>
                  <a:srgbClr val="000000"/>
                </a:solidFill>
                <a:latin typeface="Tenor Sans"/>
              </a:rPr>
              <a:t>satyadananjaya@gmail.com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sp>
        <p:nvSpPr>
          <p:cNvPr id="2" name="TextBox 2"/>
          <p:cNvSpPr txBox="1"/>
          <p:nvPr/>
        </p:nvSpPr>
        <p:spPr>
          <a:xfrm>
            <a:off x="1853084" y="1773292"/>
            <a:ext cx="5489017" cy="2457391"/>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Dream Avenue"/>
              </a:rPr>
              <a:t>Context &amp; Objective</a:t>
            </a:r>
          </a:p>
        </p:txBody>
      </p:sp>
      <p:sp>
        <p:nvSpPr>
          <p:cNvPr id="3" name="TextBox 3"/>
          <p:cNvSpPr txBox="1"/>
          <p:nvPr/>
        </p:nvSpPr>
        <p:spPr>
          <a:xfrm>
            <a:off x="7902828" y="1744717"/>
            <a:ext cx="7354741" cy="679993"/>
          </a:xfrm>
          <a:prstGeom prst="rect">
            <a:avLst/>
          </a:prstGeom>
        </p:spPr>
        <p:txBody>
          <a:bodyPr lIns="0" tIns="0" rIns="0" bIns="0" rtlCol="0" anchor="t">
            <a:spAutoFit/>
          </a:bodyPr>
          <a:lstStyle/>
          <a:p>
            <a:pPr marL="0" lvl="0" indent="0" algn="l">
              <a:lnSpc>
                <a:spcPts val="5459"/>
              </a:lnSpc>
              <a:spcBef>
                <a:spcPct val="0"/>
              </a:spcBef>
            </a:pPr>
            <a:r>
              <a:rPr lang="en-US" sz="4199">
                <a:solidFill>
                  <a:srgbClr val="000000"/>
                </a:solidFill>
                <a:latin typeface="Dream Avenue"/>
              </a:rPr>
              <a:t>Context</a:t>
            </a:r>
          </a:p>
        </p:txBody>
      </p:sp>
      <p:sp>
        <p:nvSpPr>
          <p:cNvPr id="4" name="TextBox 4"/>
          <p:cNvSpPr txBox="1"/>
          <p:nvPr/>
        </p:nvSpPr>
        <p:spPr>
          <a:xfrm>
            <a:off x="7902828" y="2329460"/>
            <a:ext cx="8352502" cy="4621179"/>
          </a:xfrm>
          <a:prstGeom prst="rect">
            <a:avLst/>
          </a:prstGeom>
        </p:spPr>
        <p:txBody>
          <a:bodyPr lIns="0" tIns="0" rIns="0" bIns="0" rtlCol="0" anchor="t">
            <a:spAutoFit/>
          </a:bodyPr>
          <a:lstStyle/>
          <a:p>
            <a:pPr marL="582930" lvl="1" indent="-291465" algn="just">
              <a:lnSpc>
                <a:spcPts val="4050"/>
              </a:lnSpc>
              <a:buFont typeface="Arial"/>
              <a:buChar char="•"/>
            </a:pPr>
            <a:r>
              <a:rPr lang="en-US" sz="2700">
                <a:solidFill>
                  <a:srgbClr val="000000"/>
                </a:solidFill>
                <a:latin typeface="Tenor Sans"/>
              </a:rPr>
              <a:t>In today's society, hotel booking has become an essential service for many people. With the rise of technology and online booking platforms, it has become easier than ever to book a hotel room from anywhere in the world. However, the demand for hotel bookings can be influenced by various factors, such as economic conditions, seasonal trends, and changes in travel behavior.</a:t>
            </a:r>
          </a:p>
        </p:txBody>
      </p:sp>
      <p:sp>
        <p:nvSpPr>
          <p:cNvPr id="5" name="TextBox 5"/>
          <p:cNvSpPr txBox="1"/>
          <p:nvPr/>
        </p:nvSpPr>
        <p:spPr>
          <a:xfrm>
            <a:off x="7902828" y="8081714"/>
            <a:ext cx="8352502" cy="1021002"/>
          </a:xfrm>
          <a:prstGeom prst="rect">
            <a:avLst/>
          </a:prstGeom>
        </p:spPr>
        <p:txBody>
          <a:bodyPr lIns="0" tIns="0" rIns="0" bIns="0" rtlCol="0" anchor="t">
            <a:spAutoFit/>
          </a:bodyPr>
          <a:lstStyle/>
          <a:p>
            <a:pPr marL="582930" lvl="1" indent="-291465" algn="just">
              <a:lnSpc>
                <a:spcPts val="4050"/>
              </a:lnSpc>
              <a:buFont typeface="Arial"/>
              <a:buChar char="•"/>
            </a:pPr>
            <a:r>
              <a:rPr lang="en-US" sz="2700">
                <a:solidFill>
                  <a:srgbClr val="000000"/>
                </a:solidFill>
                <a:latin typeface="Tenor Sans"/>
              </a:rPr>
              <a:t>To optimize hotel bookings and lower cancelation rates</a:t>
            </a:r>
          </a:p>
        </p:txBody>
      </p:sp>
      <p:sp>
        <p:nvSpPr>
          <p:cNvPr id="6" name="TextBox 6"/>
          <p:cNvSpPr txBox="1"/>
          <p:nvPr/>
        </p:nvSpPr>
        <p:spPr>
          <a:xfrm>
            <a:off x="7960541" y="7270174"/>
            <a:ext cx="7354741" cy="679993"/>
          </a:xfrm>
          <a:prstGeom prst="rect">
            <a:avLst/>
          </a:prstGeom>
        </p:spPr>
        <p:txBody>
          <a:bodyPr lIns="0" tIns="0" rIns="0" bIns="0" rtlCol="0" anchor="t">
            <a:spAutoFit/>
          </a:bodyPr>
          <a:lstStyle/>
          <a:p>
            <a:pPr marL="0" lvl="0" indent="0" algn="l">
              <a:lnSpc>
                <a:spcPts val="5459"/>
              </a:lnSpc>
              <a:spcBef>
                <a:spcPct val="0"/>
              </a:spcBef>
            </a:pPr>
            <a:r>
              <a:rPr lang="en-US" sz="4199">
                <a:solidFill>
                  <a:srgbClr val="000000"/>
                </a:solidFill>
                <a:latin typeface="Dream Avenue"/>
              </a:rPr>
              <a:t>Objective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00500"/>
            <a:ext cx="18288000" cy="18288000"/>
            <a:chOff x="0" y="0"/>
            <a:chExt cx="24384000" cy="24384000"/>
          </a:xfrm>
        </p:grpSpPr>
        <p:sp>
          <p:nvSpPr>
            <p:cNvPr id="3" name="Freeform 3"/>
            <p:cNvSpPr/>
            <p:nvPr/>
          </p:nvSpPr>
          <p:spPr>
            <a:xfrm>
              <a:off x="0" y="0"/>
              <a:ext cx="24384000" cy="24384000"/>
            </a:xfrm>
            <a:custGeom>
              <a:avLst/>
              <a:gdLst/>
              <a:ahLst/>
              <a:cxnLst/>
              <a:rect l="l" t="t" r="r" b="b"/>
              <a:pathLst>
                <a:path w="24384000" h="24384000">
                  <a:moveTo>
                    <a:pt x="0" y="0"/>
                  </a:moveTo>
                  <a:lnTo>
                    <a:pt x="24384000" y="0"/>
                  </a:lnTo>
                  <a:lnTo>
                    <a:pt x="24384000" y="24384000"/>
                  </a:lnTo>
                  <a:lnTo>
                    <a:pt x="0" y="24384000"/>
                  </a:lnTo>
                  <a:lnTo>
                    <a:pt x="0" y="0"/>
                  </a:lnTo>
                  <a:close/>
                </a:path>
              </a:pathLst>
            </a:custGeom>
            <a:blipFill>
              <a:blip r:embed="rId2">
                <a:alphaModFix amt="9799"/>
              </a:blip>
              <a:stretch>
                <a:fillRect/>
              </a:stretch>
            </a:blipFill>
          </p:spPr>
        </p:sp>
      </p:grpSp>
      <p:grpSp>
        <p:nvGrpSpPr>
          <p:cNvPr id="4" name="Group 4"/>
          <p:cNvGrpSpPr>
            <a:grpSpLocks noChangeAspect="1"/>
          </p:cNvGrpSpPr>
          <p:nvPr/>
        </p:nvGrpSpPr>
        <p:grpSpPr>
          <a:xfrm>
            <a:off x="6295854" y="1299391"/>
            <a:ext cx="11975792" cy="7688180"/>
            <a:chOff x="0" y="0"/>
            <a:chExt cx="11975795" cy="7688174"/>
          </a:xfrm>
        </p:grpSpPr>
        <p:sp>
          <p:nvSpPr>
            <p:cNvPr id="5" name="Freeform 5"/>
            <p:cNvSpPr/>
            <p:nvPr/>
          </p:nvSpPr>
          <p:spPr>
            <a:xfrm>
              <a:off x="0" y="0"/>
              <a:ext cx="11975846" cy="7688199"/>
            </a:xfrm>
            <a:custGeom>
              <a:avLst/>
              <a:gdLst/>
              <a:ahLst/>
              <a:cxnLst/>
              <a:rect l="l" t="t" r="r" b="b"/>
              <a:pathLst>
                <a:path w="11975846" h="7688199">
                  <a:moveTo>
                    <a:pt x="0" y="0"/>
                  </a:moveTo>
                  <a:lnTo>
                    <a:pt x="0" y="7688199"/>
                  </a:lnTo>
                  <a:lnTo>
                    <a:pt x="11975846" y="7688199"/>
                  </a:lnTo>
                  <a:lnTo>
                    <a:pt x="11975846" y="0"/>
                  </a:lnTo>
                  <a:close/>
                </a:path>
              </a:pathLst>
            </a:custGeom>
            <a:solidFill>
              <a:srgbClr val="567884"/>
            </a:solidFill>
          </p:spPr>
        </p:sp>
      </p:grpSp>
      <p:grpSp>
        <p:nvGrpSpPr>
          <p:cNvPr id="6" name="Group 6"/>
          <p:cNvGrpSpPr>
            <a:grpSpLocks noChangeAspect="1"/>
          </p:cNvGrpSpPr>
          <p:nvPr/>
        </p:nvGrpSpPr>
        <p:grpSpPr>
          <a:xfrm>
            <a:off x="0" y="1299410"/>
            <a:ext cx="5514975" cy="7686675"/>
            <a:chOff x="0" y="0"/>
            <a:chExt cx="7353300" cy="10248900"/>
          </a:xfrm>
        </p:grpSpPr>
        <p:sp>
          <p:nvSpPr>
            <p:cNvPr id="7" name="Freeform 7"/>
            <p:cNvSpPr/>
            <p:nvPr/>
          </p:nvSpPr>
          <p:spPr>
            <a:xfrm>
              <a:off x="0" y="0"/>
              <a:ext cx="7353300" cy="10248900"/>
            </a:xfrm>
            <a:custGeom>
              <a:avLst/>
              <a:gdLst/>
              <a:ahLst/>
              <a:cxnLst/>
              <a:rect l="l" t="t" r="r" b="b"/>
              <a:pathLst>
                <a:path w="7353300" h="10248900">
                  <a:moveTo>
                    <a:pt x="0" y="0"/>
                  </a:moveTo>
                  <a:lnTo>
                    <a:pt x="0" y="10248900"/>
                  </a:lnTo>
                  <a:lnTo>
                    <a:pt x="7353300" y="10248900"/>
                  </a:lnTo>
                  <a:lnTo>
                    <a:pt x="7353300" y="0"/>
                  </a:lnTo>
                  <a:close/>
                </a:path>
              </a:pathLst>
            </a:custGeom>
            <a:blipFill>
              <a:blip r:embed="rId3"/>
              <a:stretch>
                <a:fillRect t="-3815" b="-3867"/>
              </a:stretch>
            </a:blipFill>
          </p:spPr>
        </p:sp>
      </p:grpSp>
      <p:sp>
        <p:nvSpPr>
          <p:cNvPr id="8" name="TextBox 8"/>
          <p:cNvSpPr txBox="1"/>
          <p:nvPr/>
        </p:nvSpPr>
        <p:spPr>
          <a:xfrm>
            <a:off x="6684140" y="2878855"/>
            <a:ext cx="9122502" cy="1696440"/>
          </a:xfrm>
          <a:prstGeom prst="rect">
            <a:avLst/>
          </a:prstGeom>
        </p:spPr>
        <p:txBody>
          <a:bodyPr lIns="0" tIns="0" rIns="0" bIns="0" rtlCol="0" anchor="t">
            <a:spAutoFit/>
          </a:bodyPr>
          <a:lstStyle/>
          <a:p>
            <a:pPr algn="just">
              <a:lnSpc>
                <a:spcPts val="8553"/>
              </a:lnSpc>
            </a:pPr>
            <a:r>
              <a:rPr lang="en-US" sz="8799">
                <a:solidFill>
                  <a:srgbClr val="E2EAED"/>
                </a:solidFill>
                <a:latin typeface="Dream Avenue"/>
              </a:rPr>
              <a:t>Data Preparation</a:t>
            </a:r>
          </a:p>
          <a:p>
            <a:pPr algn="l">
              <a:lnSpc>
                <a:spcPts val="6999"/>
              </a:lnSpc>
            </a:pPr>
            <a:r>
              <a:rPr lang="en-US" sz="2799">
                <a:solidFill>
                  <a:srgbClr val="E2EAED"/>
                </a:solidFill>
                <a:latin typeface="Tenor Sans"/>
              </a:rPr>
              <a:t>HOTEL BOOKING DEMAND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652910"/>
            <a:ext cx="7715250" cy="8982075"/>
            <a:chOff x="0" y="0"/>
            <a:chExt cx="10287000" cy="11976100"/>
          </a:xfrm>
        </p:grpSpPr>
        <p:sp>
          <p:nvSpPr>
            <p:cNvPr id="3" name="Freeform 3"/>
            <p:cNvSpPr/>
            <p:nvPr/>
          </p:nvSpPr>
          <p:spPr>
            <a:xfrm>
              <a:off x="0" y="0"/>
              <a:ext cx="10287000" cy="11976100"/>
            </a:xfrm>
            <a:custGeom>
              <a:avLst/>
              <a:gdLst/>
              <a:ahLst/>
              <a:cxnLst/>
              <a:rect l="l" t="t" r="r" b="b"/>
              <a:pathLst>
                <a:path w="10287000" h="11976100">
                  <a:moveTo>
                    <a:pt x="0" y="0"/>
                  </a:moveTo>
                  <a:lnTo>
                    <a:pt x="0" y="11976100"/>
                  </a:lnTo>
                  <a:lnTo>
                    <a:pt x="10287000" y="11976100"/>
                  </a:lnTo>
                  <a:lnTo>
                    <a:pt x="10287000" y="0"/>
                  </a:lnTo>
                  <a:close/>
                </a:path>
              </a:pathLst>
            </a:custGeom>
            <a:blipFill>
              <a:blip r:embed="rId2"/>
              <a:stretch>
                <a:fillRect l="-656" r="-577"/>
              </a:stretch>
            </a:blipFill>
          </p:spPr>
        </p:sp>
      </p:grpSp>
      <p:sp>
        <p:nvSpPr>
          <p:cNvPr id="4" name="TextBox 4"/>
          <p:cNvSpPr txBox="1"/>
          <p:nvPr/>
        </p:nvSpPr>
        <p:spPr>
          <a:xfrm>
            <a:off x="9711014" y="2582227"/>
            <a:ext cx="6467989" cy="1863852"/>
          </a:xfrm>
          <a:prstGeom prst="rect">
            <a:avLst/>
          </a:prstGeom>
        </p:spPr>
        <p:txBody>
          <a:bodyPr lIns="0" tIns="0" rIns="0" bIns="0" rtlCol="0" anchor="t">
            <a:spAutoFit/>
          </a:bodyPr>
          <a:lstStyle/>
          <a:p>
            <a:pPr algn="just">
              <a:lnSpc>
                <a:spcPts val="7425"/>
              </a:lnSpc>
            </a:pPr>
            <a:r>
              <a:rPr lang="en-US" sz="6239">
                <a:solidFill>
                  <a:srgbClr val="000000"/>
                </a:solidFill>
                <a:latin typeface="Dream Avenue"/>
              </a:rPr>
              <a:t>DATA IMPORTING AND CLEANING </a:t>
            </a:r>
          </a:p>
        </p:txBody>
      </p:sp>
      <p:sp>
        <p:nvSpPr>
          <p:cNvPr id="5" name="TextBox 5"/>
          <p:cNvSpPr txBox="1"/>
          <p:nvPr/>
        </p:nvSpPr>
        <p:spPr>
          <a:xfrm>
            <a:off x="9711014" y="5534520"/>
            <a:ext cx="6218596" cy="1363761"/>
          </a:xfrm>
          <a:prstGeom prst="rect">
            <a:avLst/>
          </a:prstGeom>
        </p:spPr>
        <p:txBody>
          <a:bodyPr lIns="0" tIns="0" rIns="0" bIns="0" rtlCol="0" anchor="t">
            <a:spAutoFit/>
          </a:bodyPr>
          <a:lstStyle/>
          <a:p>
            <a:pPr algn="l">
              <a:lnSpc>
                <a:spcPts val="3599"/>
              </a:lnSpc>
            </a:pPr>
            <a:r>
              <a:rPr lang="en-US" sz="2589">
                <a:solidFill>
                  <a:srgbClr val="000000"/>
                </a:solidFill>
                <a:latin typeface="Tenor Sans"/>
              </a:rPr>
              <a:t>IMPORTED DATA CONSIST OF 119210 </a:t>
            </a:r>
            <a:r>
              <a:rPr lang="en-US" sz="2589">
                <a:solidFill>
                  <a:srgbClr val="000000"/>
                </a:solidFill>
                <a:latin typeface="Tenor Sans"/>
                <a:hlinkClick r:id="rId3" tooltip="https://www.kaggle.com/datasets/fedesoriano/stroke-prediction-dataset?page=2"/>
              </a:rPr>
              <a:t>ROWS AND</a:t>
            </a:r>
            <a:r>
              <a:rPr lang="en-US" sz="2589">
                <a:solidFill>
                  <a:srgbClr val="000000"/>
                </a:solidFill>
                <a:latin typeface="Tenor Sans"/>
              </a:rPr>
              <a:t> 32 COLUMNS </a:t>
            </a:r>
            <a:r>
              <a:rPr lang="en-US" sz="2589">
                <a:solidFill>
                  <a:srgbClr val="000000"/>
                </a:solidFill>
                <a:latin typeface="Tenor Sans"/>
                <a:hlinkClick r:id="rId3" tooltip="https://www.kaggle.com/datasets/fedesoriano/stroke-prediction-dataset?page=2"/>
              </a:rPr>
              <a:t>HOTEL.CSV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654606" y="4399636"/>
            <a:ext cx="9296400" cy="2962275"/>
            <a:chOff x="0" y="0"/>
            <a:chExt cx="12395200" cy="3949700"/>
          </a:xfrm>
        </p:grpSpPr>
        <p:sp>
          <p:nvSpPr>
            <p:cNvPr id="3" name="Freeform 3"/>
            <p:cNvSpPr/>
            <p:nvPr/>
          </p:nvSpPr>
          <p:spPr>
            <a:xfrm>
              <a:off x="0" y="0"/>
              <a:ext cx="12395200" cy="3949700"/>
            </a:xfrm>
            <a:custGeom>
              <a:avLst/>
              <a:gdLst/>
              <a:ahLst/>
              <a:cxnLst/>
              <a:rect l="l" t="t" r="r" b="b"/>
              <a:pathLst>
                <a:path w="12395200" h="3949700">
                  <a:moveTo>
                    <a:pt x="0" y="0"/>
                  </a:moveTo>
                  <a:lnTo>
                    <a:pt x="0" y="3949700"/>
                  </a:lnTo>
                  <a:lnTo>
                    <a:pt x="12395200" y="3949700"/>
                  </a:lnTo>
                  <a:lnTo>
                    <a:pt x="12395200" y="0"/>
                  </a:lnTo>
                  <a:close/>
                </a:path>
              </a:pathLst>
            </a:custGeom>
            <a:blipFill>
              <a:blip r:embed="rId2"/>
              <a:stretch>
                <a:fillRect/>
              </a:stretch>
            </a:blipFill>
          </p:spPr>
        </p:sp>
      </p:grpSp>
      <p:sp>
        <p:nvSpPr>
          <p:cNvPr id="4" name="TextBox 4"/>
          <p:cNvSpPr txBox="1"/>
          <p:nvPr/>
        </p:nvSpPr>
        <p:spPr>
          <a:xfrm>
            <a:off x="1359246" y="1991753"/>
            <a:ext cx="4494247" cy="1276579"/>
          </a:xfrm>
          <a:prstGeom prst="rect">
            <a:avLst/>
          </a:prstGeom>
        </p:spPr>
        <p:txBody>
          <a:bodyPr lIns="0" tIns="0" rIns="0" bIns="0" rtlCol="0" anchor="t">
            <a:spAutoFit/>
          </a:bodyPr>
          <a:lstStyle/>
          <a:p>
            <a:pPr algn="l">
              <a:lnSpc>
                <a:spcPts val="5025"/>
              </a:lnSpc>
            </a:pPr>
            <a:r>
              <a:rPr lang="en-US" sz="4631">
                <a:solidFill>
                  <a:srgbClr val="000000"/>
                </a:solidFill>
                <a:latin typeface="Dream Avenue"/>
              </a:rPr>
              <a:t>REPLACING MISSING VALUES</a:t>
            </a:r>
          </a:p>
        </p:txBody>
      </p:sp>
      <p:sp>
        <p:nvSpPr>
          <p:cNvPr id="5" name="TextBox 5"/>
          <p:cNvSpPr txBox="1"/>
          <p:nvPr/>
        </p:nvSpPr>
        <p:spPr>
          <a:xfrm>
            <a:off x="1359246" y="3707628"/>
            <a:ext cx="6805965" cy="5550672"/>
          </a:xfrm>
          <a:prstGeom prst="rect">
            <a:avLst/>
          </a:prstGeom>
        </p:spPr>
        <p:txBody>
          <a:bodyPr lIns="0" tIns="0" rIns="0" bIns="0" rtlCol="0" anchor="t">
            <a:spAutoFit/>
          </a:bodyPr>
          <a:lstStyle/>
          <a:p>
            <a:pPr>
              <a:lnSpc>
                <a:spcPts val="4876"/>
              </a:lnSpc>
            </a:pPr>
            <a:r>
              <a:rPr lang="en-US" sz="3299" spc="9">
                <a:solidFill>
                  <a:srgbClr val="000000"/>
                </a:solidFill>
                <a:latin typeface="Tenor Sans"/>
              </a:rPr>
              <a:t>As we can see here, there are a lot of missing value in this column, so we will fix them.</a:t>
            </a:r>
          </a:p>
          <a:p>
            <a:pPr>
              <a:lnSpc>
                <a:spcPts val="4876"/>
              </a:lnSpc>
            </a:pPr>
            <a:endParaRPr lang="en-US" sz="3299" spc="9">
              <a:solidFill>
                <a:srgbClr val="000000"/>
              </a:solidFill>
              <a:latin typeface="Tenor Sans"/>
            </a:endParaRPr>
          </a:p>
          <a:p>
            <a:pPr algn="just">
              <a:lnSpc>
                <a:spcPts val="4876"/>
              </a:lnSpc>
            </a:pPr>
            <a:r>
              <a:rPr lang="en-US" sz="3299" spc="9">
                <a:solidFill>
                  <a:srgbClr val="000000"/>
                </a:solidFill>
                <a:latin typeface="Tenor Sans"/>
              </a:rPr>
              <a:t>1. agent: If no agency is given, </a:t>
            </a:r>
          </a:p>
          <a:p>
            <a:pPr algn="just">
              <a:lnSpc>
                <a:spcPts val="4876"/>
              </a:lnSpc>
            </a:pPr>
            <a:r>
              <a:rPr lang="en-US" sz="3299">
                <a:solidFill>
                  <a:srgbClr val="000000"/>
                </a:solidFill>
                <a:latin typeface="Tenor Sans"/>
              </a:rPr>
              <a:t>booking was most likely made </a:t>
            </a:r>
          </a:p>
          <a:p>
            <a:pPr algn="just">
              <a:lnSpc>
                <a:spcPts val="4876"/>
              </a:lnSpc>
            </a:pPr>
            <a:r>
              <a:rPr lang="en-US" sz="3299">
                <a:solidFill>
                  <a:srgbClr val="000000"/>
                </a:solidFill>
                <a:latin typeface="Tenor Sans"/>
              </a:rPr>
              <a:t>without one.</a:t>
            </a:r>
          </a:p>
          <a:p>
            <a:pPr algn="just">
              <a:lnSpc>
                <a:spcPts val="4876"/>
              </a:lnSpc>
            </a:pPr>
            <a:r>
              <a:rPr lang="en-US" sz="3299" spc="9">
                <a:solidFill>
                  <a:srgbClr val="000000"/>
                </a:solidFill>
                <a:latin typeface="Tenor Sans"/>
              </a:rPr>
              <a:t>2. company: If none given, it was </a:t>
            </a:r>
          </a:p>
          <a:p>
            <a:pPr algn="just">
              <a:lnSpc>
                <a:spcPts val="4876"/>
              </a:lnSpc>
            </a:pPr>
            <a:r>
              <a:rPr lang="en-US" sz="3299">
                <a:solidFill>
                  <a:srgbClr val="000000"/>
                </a:solidFill>
                <a:latin typeface="Tenor Sans"/>
              </a:rPr>
              <a:t>most likely private.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FE8E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0" y="13716000"/>
                  </a:lnTo>
                  <a:lnTo>
                    <a:pt x="24384000" y="13716000"/>
                  </a:lnTo>
                  <a:lnTo>
                    <a:pt x="24384000" y="0"/>
                  </a:lnTo>
                  <a:close/>
                </a:path>
              </a:pathLst>
            </a:custGeom>
            <a:blipFill>
              <a:blip r:embed="rId2">
                <a:alphaModFix amt="9799"/>
              </a:blip>
              <a:stretch>
                <a:fillRect t="-38888" b="-38888"/>
              </a:stretch>
            </a:blipFill>
          </p:spPr>
        </p:sp>
      </p:grpSp>
      <p:grpSp>
        <p:nvGrpSpPr>
          <p:cNvPr id="4" name="Group 4"/>
          <p:cNvGrpSpPr>
            <a:grpSpLocks noChangeAspect="1"/>
          </p:cNvGrpSpPr>
          <p:nvPr/>
        </p:nvGrpSpPr>
        <p:grpSpPr>
          <a:xfrm>
            <a:off x="6295854" y="1299391"/>
            <a:ext cx="11975792" cy="7688180"/>
            <a:chOff x="0" y="0"/>
            <a:chExt cx="11975795" cy="7688174"/>
          </a:xfrm>
        </p:grpSpPr>
        <p:sp>
          <p:nvSpPr>
            <p:cNvPr id="5" name="Freeform 5"/>
            <p:cNvSpPr/>
            <p:nvPr/>
          </p:nvSpPr>
          <p:spPr>
            <a:xfrm>
              <a:off x="0" y="0"/>
              <a:ext cx="11975846" cy="7688199"/>
            </a:xfrm>
            <a:custGeom>
              <a:avLst/>
              <a:gdLst/>
              <a:ahLst/>
              <a:cxnLst/>
              <a:rect l="l" t="t" r="r" b="b"/>
              <a:pathLst>
                <a:path w="11975846" h="7688199">
                  <a:moveTo>
                    <a:pt x="0" y="0"/>
                  </a:moveTo>
                  <a:lnTo>
                    <a:pt x="0" y="7688199"/>
                  </a:lnTo>
                  <a:lnTo>
                    <a:pt x="11975846" y="7688199"/>
                  </a:lnTo>
                  <a:lnTo>
                    <a:pt x="11975846" y="0"/>
                  </a:lnTo>
                  <a:close/>
                </a:path>
              </a:pathLst>
            </a:custGeom>
            <a:solidFill>
              <a:srgbClr val="567884"/>
            </a:solidFill>
          </p:spPr>
        </p:sp>
      </p:grpSp>
      <p:grpSp>
        <p:nvGrpSpPr>
          <p:cNvPr id="6" name="Group 6"/>
          <p:cNvGrpSpPr>
            <a:grpSpLocks noChangeAspect="1"/>
          </p:cNvGrpSpPr>
          <p:nvPr/>
        </p:nvGrpSpPr>
        <p:grpSpPr>
          <a:xfrm>
            <a:off x="0" y="1299410"/>
            <a:ext cx="5514975" cy="7686675"/>
            <a:chOff x="0" y="0"/>
            <a:chExt cx="7353300" cy="10248900"/>
          </a:xfrm>
        </p:grpSpPr>
        <p:sp>
          <p:nvSpPr>
            <p:cNvPr id="7" name="Freeform 7"/>
            <p:cNvSpPr/>
            <p:nvPr/>
          </p:nvSpPr>
          <p:spPr>
            <a:xfrm>
              <a:off x="0" y="0"/>
              <a:ext cx="7353300" cy="10248900"/>
            </a:xfrm>
            <a:custGeom>
              <a:avLst/>
              <a:gdLst/>
              <a:ahLst/>
              <a:cxnLst/>
              <a:rect l="l" t="t" r="r" b="b"/>
              <a:pathLst>
                <a:path w="7353300" h="10248900">
                  <a:moveTo>
                    <a:pt x="0" y="0"/>
                  </a:moveTo>
                  <a:lnTo>
                    <a:pt x="0" y="10248900"/>
                  </a:lnTo>
                  <a:lnTo>
                    <a:pt x="7353300" y="10248900"/>
                  </a:lnTo>
                  <a:lnTo>
                    <a:pt x="7353300" y="0"/>
                  </a:lnTo>
                  <a:close/>
                </a:path>
              </a:pathLst>
            </a:custGeom>
            <a:blipFill>
              <a:blip r:embed="rId3"/>
              <a:stretch>
                <a:fillRect t="-3815" b="-3867"/>
              </a:stretch>
            </a:blipFill>
          </p:spPr>
        </p:sp>
      </p:grpSp>
      <p:sp>
        <p:nvSpPr>
          <p:cNvPr id="8" name="TextBox 8"/>
          <p:cNvSpPr txBox="1"/>
          <p:nvPr/>
        </p:nvSpPr>
        <p:spPr>
          <a:xfrm>
            <a:off x="6684140" y="2878855"/>
            <a:ext cx="10738475" cy="2971070"/>
          </a:xfrm>
          <a:prstGeom prst="rect">
            <a:avLst/>
          </a:prstGeom>
        </p:spPr>
        <p:txBody>
          <a:bodyPr lIns="0" tIns="0" rIns="0" bIns="0" rtlCol="0" anchor="t">
            <a:spAutoFit/>
          </a:bodyPr>
          <a:lstStyle/>
          <a:p>
            <a:pPr>
              <a:lnSpc>
                <a:spcPts val="8553"/>
              </a:lnSpc>
            </a:pPr>
            <a:r>
              <a:rPr lang="en-US" sz="8799" dirty="0">
                <a:solidFill>
                  <a:srgbClr val="E2EAED"/>
                </a:solidFill>
                <a:latin typeface="Dream Avenue"/>
              </a:rPr>
              <a:t>DATA ANALYSIS AND EXPLORATION</a:t>
            </a:r>
          </a:p>
          <a:p>
            <a:pPr algn="l">
              <a:lnSpc>
                <a:spcPts val="6999"/>
              </a:lnSpc>
            </a:pPr>
            <a:r>
              <a:rPr lang="en-US" sz="2799" dirty="0">
                <a:solidFill>
                  <a:srgbClr val="E2EAED"/>
                </a:solidFill>
                <a:latin typeface="Tenor Sans"/>
              </a:rPr>
              <a:t>HOTEL BOOKING DEMAND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2225</Words>
  <Application>Microsoft Office PowerPoint</Application>
  <PresentationFormat>Custom</PresentationFormat>
  <Paragraphs>177</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Calibri</vt:lpstr>
      <vt:lpstr>Tenor Sans</vt:lpstr>
      <vt:lpstr>Arial</vt:lpstr>
      <vt:lpstr>Dream Avenue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FInal Project Gede Satya Dananjaya.pdf</dc:title>
  <cp:lastModifiedBy>Satya</cp:lastModifiedBy>
  <cp:revision>4</cp:revision>
  <dcterms:created xsi:type="dcterms:W3CDTF">2006-08-16T00:00:00Z</dcterms:created>
  <dcterms:modified xsi:type="dcterms:W3CDTF">2023-03-09T11:59:12Z</dcterms:modified>
  <dc:identifier>DAFZ-5dZREs</dc:identifier>
</cp:coreProperties>
</file>